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7" r:id="rId8"/>
    <p:sldId id="258" r:id="rId9"/>
    <p:sldId id="269" r:id="rId10"/>
    <p:sldId id="273" r:id="rId11"/>
    <p:sldId id="270" r:id="rId12"/>
    <p:sldId id="259" r:id="rId13"/>
    <p:sldId id="271" r:id="rId14"/>
    <p:sldId id="272" r:id="rId15"/>
    <p:sldId id="267" r:id="rId16"/>
    <p:sldId id="268" r:id="rId17"/>
    <p:sldId id="260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0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nels title.png"/>
          <p:cNvPicPr>
            <a:picLocks noChangeAspect="1"/>
          </p:cNvPicPr>
          <p:nvPr/>
        </p:nvPicPr>
        <p:blipFill>
          <a:blip r:embed="rId2" cstate="print"/>
          <a:srcRect t="579" b="965"/>
          <a:stretch>
            <a:fillRect/>
          </a:stretch>
        </p:blipFill>
        <p:spPr>
          <a:xfrm>
            <a:off x="0" y="0"/>
            <a:ext cx="42546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81000"/>
            <a:ext cx="4191000" cy="306705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10000"/>
            <a:ext cx="4191000" cy="1143000"/>
          </a:xfrm>
        </p:spPr>
        <p:txBody>
          <a:bodyPr>
            <a:normAutofit/>
          </a:bodyPr>
          <a:lstStyle>
            <a:lvl1pPr marL="0" indent="0" algn="l"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3505200"/>
            <a:ext cx="41910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368301"/>
            <a:ext cx="1143000" cy="5741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609599"/>
            <a:ext cx="4724400" cy="55006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7200" b="1" kern="1200" spc="-200" baseline="0"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108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 2.png"/>
          <p:cNvPicPr>
            <a:picLocks noChangeAspect="1"/>
          </p:cNvPicPr>
          <p:nvPr/>
        </p:nvPicPr>
        <p:blipFill>
          <a:blip r:embed="rId2" cstate="print"/>
          <a:srcRect l="70112" r="4801" b="2931"/>
          <a:stretch>
            <a:fillRect/>
          </a:stretch>
        </p:blipFill>
        <p:spPr>
          <a:xfrm flipH="1">
            <a:off x="-1" y="0"/>
            <a:ext cx="2409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308972"/>
            <a:ext cx="5943600" cy="2352675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4684059"/>
            <a:ext cx="5943600" cy="11071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1"/>
            <a:ext cx="2743200" cy="4129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1"/>
            <a:ext cx="2743200" cy="4129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2590800"/>
            <a:ext cx="2743200" cy="3494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590800"/>
            <a:ext cx="2743200" cy="3494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9436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450" y="3943350"/>
            <a:ext cx="5875338" cy="116205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354106"/>
            <a:ext cx="6172200" cy="3200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8450" y="5105401"/>
            <a:ext cx="5875338" cy="10048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0" y="3941064"/>
            <a:ext cx="5879592" cy="116128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356616"/>
            <a:ext cx="6172200" cy="3200400"/>
          </a:xfrm>
          <a:prstGeom prst="roundRect">
            <a:avLst>
              <a:gd name="adj" fmla="val 12886"/>
            </a:avLst>
          </a:prstGeom>
          <a:effectLst>
            <a:reflection blurRad="6350" stA="50000" endA="275" endPos="40000" dist="101600" dir="5400000" sy="-100000" algn="bl" rotWithShape="0"/>
            <a:softEdge rad="6350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0" y="5102352"/>
            <a:ext cx="5879592" cy="100584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ontent 2.png"/>
          <p:cNvPicPr>
            <a:picLocks noChangeAspect="1"/>
          </p:cNvPicPr>
          <p:nvPr/>
        </p:nvPicPr>
        <p:blipFill>
          <a:blip r:embed="rId13" cstate="print"/>
          <a:srcRect r="4801" b="2931"/>
          <a:stretch>
            <a:fillRect/>
          </a:stretch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580094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981200"/>
            <a:ext cx="58674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580094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366FF387-9B87-43BE-ACC7-1ABF8B52A8F6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412" y="2693894"/>
            <a:ext cx="1452282" cy="137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0" b="1" spc="-200" baseline="0"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10800000" scaled="1"/>
                  <a:tileRect/>
                </a:gradFill>
              </a:defRPr>
            </a:lvl1pPr>
          </a:lstStyle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"/>
        <a:defRPr sz="20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5.gif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audio" Target="../media/audio3.wav"/><Relationship Id="rId11" Type="http://schemas.openxmlformats.org/officeDocument/2006/relationships/image" Target="../media/image4.png"/><Relationship Id="rId5" Type="http://schemas.openxmlformats.org/officeDocument/2006/relationships/audio" Target="../media/audio6.wav"/><Relationship Id="rId10" Type="http://schemas.openxmlformats.org/officeDocument/2006/relationships/image" Target="../media/image24.png"/><Relationship Id="rId4" Type="http://schemas.openxmlformats.org/officeDocument/2006/relationships/audio" Target="file:///C:\Users\Eric\AppData\Local\Microsoft\Windows\Temporary%20Internet%20Files\Content.IE5\6FXOMHI9\MSj03885200000%5b1%5d.wav" TargetMode="Externa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/imgres?imgurl=http://www.askdrshah.com/images/nasal_polyp.jpg&amp;imgrefurl=http://www.askdrshah.com/nasal.htm&amp;usg=__lvhQ9DYqVNoKkCPZQTY7isrrKsk=&amp;h=409&amp;w=647&amp;sz=174&amp;hl=en&amp;start=9&amp;sig2=V6y-xMUg96YwEIGjhv0HKQ&amp;tbnid=HRZ_ac0jQjXsaM:&amp;tbnh=87&amp;tbnw=137&amp;prev=/images?q=nasal&amp;gbv=2&amp;hl=en&amp;ei=GOhES9aFN6P4Mdr0oPE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Respiratory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Anatomy of - Chapter 23 </a:t>
            </a:r>
          </a:p>
          <a:p>
            <a:r>
              <a:rPr lang="en-US" dirty="0" smtClean="0"/>
              <a:t>Physiology of – Chapter 24</a:t>
            </a:r>
            <a:endParaRPr lang="en-US" dirty="0"/>
          </a:p>
        </p:txBody>
      </p:sp>
      <p:pic>
        <p:nvPicPr>
          <p:cNvPr id="5" name="MSj00749480000[1].wav">
            <a:hlinkClick r:id="" action="ppaction://media"/>
          </p:cNvPr>
          <p:cNvPicPr>
            <a:picLocks noRot="1" noChangeAspect="1"/>
          </p:cNvPicPr>
          <p:nvPr>
            <a:wavAudioFile r:embed="rId1" name="MSj00749480000[1].wav"/>
          </p:nvPr>
        </p:nvPicPr>
        <p:blipFill>
          <a:blip r:embed="rId3" cstate="print"/>
          <a:stretch>
            <a:fillRect/>
          </a:stretch>
        </p:blipFill>
        <p:spPr>
          <a:xfrm>
            <a:off x="1981200" y="4953000"/>
            <a:ext cx="244475" cy="244475"/>
          </a:xfrm>
          <a:prstGeom prst="rect">
            <a:avLst/>
          </a:prstGeom>
        </p:spPr>
      </p:pic>
      <p:pic>
        <p:nvPicPr>
          <p:cNvPr id="23554" name="Picture 2" descr="http://www.encognitive.com/images/respiratory-syst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3505200" cy="420624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1" name="MSj0074948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438400"/>
            <a:ext cx="5181600" cy="3810000"/>
            <a:chOff x="0" y="4038602"/>
            <a:chExt cx="4285643" cy="2600323"/>
          </a:xfrm>
        </p:grpSpPr>
        <p:pic>
          <p:nvPicPr>
            <p:cNvPr id="4" name="Picture 7" descr="http://wpcontent.answers.com/wikipedia/commons/0/03/Surfactan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191000"/>
              <a:ext cx="4285643" cy="2447925"/>
            </a:xfrm>
            <a:prstGeom prst="rect">
              <a:avLst/>
            </a:prstGeom>
            <a:noFill/>
          </p:spPr>
        </p:pic>
        <p:sp>
          <p:nvSpPr>
            <p:cNvPr id="5" name="Right Arrow 4"/>
            <p:cNvSpPr/>
            <p:nvPr/>
          </p:nvSpPr>
          <p:spPr>
            <a:xfrm rot="5400000">
              <a:off x="1562099" y="4305302"/>
              <a:ext cx="762000" cy="228600"/>
            </a:xfrm>
            <a:prstGeom prst="rightArrow">
              <a:avLst/>
            </a:prstGeom>
            <a:solidFill>
              <a:schemeClr val="tx1"/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52400" y="121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-surfactant molecules have polar and </a:t>
            </a:r>
            <a:r>
              <a:rPr lang="en-US" b="1" dirty="0" err="1" smtClean="0"/>
              <a:t>non</a:t>
            </a:r>
            <a:r>
              <a:rPr lang="en-US" dirty="0" err="1" smtClean="0"/>
              <a:t>polar</a:t>
            </a:r>
            <a:r>
              <a:rPr lang="en-US" dirty="0" smtClean="0"/>
              <a:t> parts and break up the surface tension</a:t>
            </a:r>
          </a:p>
        </p:txBody>
      </p:sp>
      <p:pic>
        <p:nvPicPr>
          <p:cNvPr id="8" name="Picture 5" descr="C:\Users\Eric\Documents\human bio\respiratory system\resp phys\equation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4237469" cy="2813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ea typeface="MS Mincho" pitchFamily="49" charset="-128"/>
                <a:cs typeface="Times New Roman" pitchFamily="18" charset="0"/>
              </a:rPr>
              <a:t>Premature infants: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ea typeface="MS Mincho" pitchFamily="49" charset="-128"/>
                <a:cs typeface="Times New Roman" pitchFamily="18" charset="0"/>
              </a:rPr>
              <a:t>	-can’t produce surfactant yet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ea typeface="MS Mincho" pitchFamily="49" charset="-128"/>
                <a:cs typeface="Times New Roman" pitchFamily="18" charset="0"/>
              </a:rPr>
              <a:t>	-need artificial surfactant and CPAP*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	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7650" name="Picture 2" descr="C:\Users\Eric\Documents\human bio\respiratory system\resp phys\preem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812" y="1219200"/>
            <a:ext cx="5498968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5715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C.P.A.P.= </a:t>
            </a:r>
            <a:r>
              <a:rPr lang="en-US" b="1" dirty="0" smtClean="0"/>
              <a:t>C</a:t>
            </a:r>
            <a:r>
              <a:rPr lang="en-US" dirty="0" smtClean="0"/>
              <a:t>ontinuous </a:t>
            </a:r>
            <a:r>
              <a:rPr lang="en-US" b="1" dirty="0" smtClean="0"/>
              <a:t>P</a:t>
            </a:r>
            <a:r>
              <a:rPr lang="en-US" dirty="0" smtClean="0"/>
              <a:t>ositive </a:t>
            </a:r>
            <a:r>
              <a:rPr lang="en-US" b="1" dirty="0" smtClean="0"/>
              <a:t>A</a:t>
            </a:r>
            <a:r>
              <a:rPr lang="en-US" dirty="0" smtClean="0"/>
              <a:t>irway </a:t>
            </a:r>
            <a:r>
              <a:rPr lang="en-US" b="1" dirty="0" smtClean="0"/>
              <a:t>P</a:t>
            </a:r>
            <a:r>
              <a:rPr lang="en-US" dirty="0" smtClean="0"/>
              <a:t>ressure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172200" cy="1143000"/>
          </a:xfrm>
        </p:spPr>
        <p:txBody>
          <a:bodyPr/>
          <a:lstStyle/>
          <a:p>
            <a:r>
              <a:rPr lang="en-US" sz="4000" u="sng" dirty="0" smtClean="0"/>
              <a:t>Pulmonary Volumes-</a:t>
            </a:r>
            <a:r>
              <a:rPr lang="en-US" sz="4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(see lung capacity lab and diagram in text</a:t>
            </a:r>
            <a:r>
              <a:rPr lang="en-US" sz="2800" dirty="0" smtClean="0">
                <a:solidFill>
                  <a:srgbClr val="FFFF00"/>
                </a:solidFill>
              </a:rPr>
              <a:t>*</a:t>
            </a:r>
            <a:r>
              <a:rPr lang="en-US" sz="2800" dirty="0" smtClean="0"/>
              <a:t>) </a:t>
            </a:r>
            <a:r>
              <a:rPr lang="en-US" sz="2000" b="1" dirty="0" smtClean="0">
                <a:solidFill>
                  <a:srgbClr val="FFFF00"/>
                </a:solidFill>
              </a:rPr>
              <a:t>know the circled terms</a:t>
            </a:r>
            <a:endParaRPr lang="en-US" sz="2800" dirty="0"/>
          </a:p>
        </p:txBody>
      </p:sp>
      <p:pic>
        <p:nvPicPr>
          <p:cNvPr id="4" name="MSj03885340000[1].wav">
            <a:hlinkClick r:id="" action="ppaction://media"/>
          </p:cNvPr>
          <p:cNvPicPr>
            <a:picLocks noRot="1" noChangeAspect="1"/>
          </p:cNvPicPr>
          <p:nvPr>
            <a:wavAudioFile r:embed="rId1" name="MSj03885340000[1].wav"/>
          </p:nvPr>
        </p:nvPicPr>
        <p:blipFill>
          <a:blip r:embed="rId8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5" name="MSj03885180000[1].wav">
            <a:hlinkClick r:id="" action="ppaction://media"/>
          </p:cNvPr>
          <p:cNvPicPr>
            <a:picLocks noRot="1" noChangeAspect="1"/>
          </p:cNvPicPr>
          <p:nvPr>
            <a:wavAudioFile r:embed="rId2" name="MSj03885180000[1].wav"/>
          </p:nvPr>
        </p:nvPicPr>
        <p:blipFill>
          <a:blip r:embed="rId9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6" name="MSj03885170000[1].wav">
            <a:hlinkClick r:id="" action="ppaction://media"/>
          </p:cNvPr>
          <p:cNvPicPr>
            <a:picLocks noRot="1" noChangeAspect="1"/>
          </p:cNvPicPr>
          <p:nvPr>
            <a:wavAudioFile r:embed="rId3" name="MSj03885170000[1].wav"/>
          </p:nvPr>
        </p:nvPicPr>
        <p:blipFill>
          <a:blip r:embed="rId10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7" name="MSj03885200000[1]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8" name="MSj03885190000[1].wav">
            <a:hlinkClick r:id="" action="ppaction://media"/>
          </p:cNvPr>
          <p:cNvPicPr>
            <a:picLocks noRot="1" noChangeAspect="1"/>
          </p:cNvPicPr>
          <p:nvPr>
            <a:wavAudioFile r:embed="rId5" name="MSj03885190000[1].wav"/>
          </p:nvPr>
        </p:nvPicPr>
        <p:blipFill>
          <a:blip r:embed="rId11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9" name="MSj03885340000[1].wav">
            <a:hlinkClick r:id="" action="ppaction://media"/>
          </p:cNvPr>
          <p:cNvPicPr>
            <a:picLocks noRot="1" noChangeAspect="1"/>
          </p:cNvPicPr>
          <p:nvPr>
            <a:wavAudioFile r:embed="rId1" name="MSj03885340000[1].wav"/>
          </p:nvPr>
        </p:nvPicPr>
        <p:blipFill>
          <a:blip r:embed="rId11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10" name="MSj03885210000[1].wav">
            <a:hlinkClick r:id="" action="ppaction://media"/>
          </p:cNvPr>
          <p:cNvPicPr>
            <a:picLocks noRot="1" noChangeAspect="1"/>
          </p:cNvPicPr>
          <p:nvPr>
            <a:wavAudioFile r:embed="rId6" name="MSj03885210000[1].wav"/>
          </p:nvPr>
        </p:nvPicPr>
        <p:blipFill>
          <a:blip r:embed="rId11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11" name="MSj03885170000[1].wav">
            <a:hlinkClick r:id="" action="ppaction://media"/>
          </p:cNvPr>
          <p:cNvPicPr>
            <a:picLocks noRot="1" noChangeAspect="1"/>
          </p:cNvPicPr>
          <p:nvPr>
            <a:wavAudioFile r:embed="rId3" name="MSj03885170000[1].wav"/>
          </p:nvPr>
        </p:nvPicPr>
        <p:blipFill>
          <a:blip r:embed="rId11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12" name="MSj03885180000[1].wav">
            <a:hlinkClick r:id="" action="ppaction://media"/>
          </p:cNvPr>
          <p:cNvPicPr>
            <a:picLocks noRot="1" noChangeAspect="1"/>
          </p:cNvPicPr>
          <p:nvPr>
            <a:wavAudioFile r:embed="rId2" name="MSj03885180000[1].wav"/>
          </p:nvPr>
        </p:nvPicPr>
        <p:blipFill>
          <a:blip r:embed="rId11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28674" name="Picture 2" descr="C:\Users\Eric\Documents\human bio\respiratory system\lung_vol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1752600"/>
            <a:ext cx="6858000" cy="4823460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3352800" y="5257800"/>
            <a:ext cx="685800" cy="3810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53491" y="4014486"/>
            <a:ext cx="581628" cy="3810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13161" y="3688466"/>
            <a:ext cx="926939" cy="3810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06946" y="4290349"/>
            <a:ext cx="1176759" cy="3810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MSj03885180000[1]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2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172200" cy="838200"/>
          </a:xfrm>
        </p:spPr>
        <p:txBody>
          <a:bodyPr/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b="1" u="sng" dirty="0" smtClean="0"/>
              <a:t>Breathing Reflexes-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b="1" dirty="0" smtClean="0"/>
              <a:t>temporary apnea:</a:t>
            </a:r>
          </a:p>
          <a:p>
            <a:r>
              <a:rPr lang="en-US" sz="2400" b="1" dirty="0" smtClean="0"/>
              <a:t> </a:t>
            </a:r>
            <a:r>
              <a:rPr lang="en-US" sz="2400" dirty="0" smtClean="0"/>
              <a:t>in response to sudden pain, cold, choking</a:t>
            </a:r>
            <a:endParaRPr lang="en-US" sz="2400" dirty="0"/>
          </a:p>
        </p:txBody>
      </p:sp>
      <p:pic>
        <p:nvPicPr>
          <p:cNvPr id="28674" name="Picture 2" descr="http://lakeoftheozarksrealestate.files.wordpress.com/2009/02/polar-bear-plu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14400"/>
            <a:ext cx="2466975" cy="2997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191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/>
              <a:t>cough/sneeze: </a:t>
            </a:r>
          </a:p>
          <a:p>
            <a:r>
              <a:rPr lang="en-US" sz="2400" dirty="0" smtClean="0"/>
              <a:t>to clear airway</a:t>
            </a:r>
            <a:endParaRPr lang="en-US" sz="2400" dirty="0"/>
          </a:p>
        </p:txBody>
      </p:sp>
      <p:pic>
        <p:nvPicPr>
          <p:cNvPr id="1026" name="Picture 2" descr="S:\Science\Human Bio\Human Bio- pictures\respiratory system\resp phys\sneez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1" y="3977556"/>
            <a:ext cx="4114799" cy="2728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/>
              <a:t>Hiccup: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spasm of diaphragm due to pressure on </a:t>
            </a:r>
            <a:r>
              <a:rPr lang="en-US" sz="2400" dirty="0" err="1" smtClean="0"/>
              <a:t>phrenic</a:t>
            </a:r>
            <a:r>
              <a:rPr lang="en-US" sz="2400" dirty="0" smtClean="0"/>
              <a:t> nerve or sensory nerves in the stomach (air bubble?)</a:t>
            </a:r>
            <a:endParaRPr lang="en-US" sz="2400" dirty="0"/>
          </a:p>
        </p:txBody>
      </p:sp>
      <p:pic>
        <p:nvPicPr>
          <p:cNvPr id="30722" name="Picture 2" descr="http://www.instructables.com/file/FIRIV11F2ZML39P/How-to-cure-hicc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4552950" cy="23982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4267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/>
              <a:t>yawn: </a:t>
            </a:r>
          </a:p>
          <a:p>
            <a:r>
              <a:rPr lang="en-US" sz="2400" dirty="0" smtClean="0">
                <a:latin typeface="Arial Rounded MT Bold" pitchFamily="34" charset="0"/>
              </a:rPr>
              <a:t>????????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30723" name="Picture 3" descr="C:\Users\Eric\Documents\human bio\respiratory system\resp phys\yaw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3429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057400"/>
          </a:xfrm>
        </p:spPr>
        <p:txBody>
          <a:bodyPr/>
          <a:lstStyle/>
          <a:p>
            <a:r>
              <a:rPr lang="en-US" sz="2000" b="1" u="sng" dirty="0" smtClean="0"/>
              <a:t>Regulation of Breathing-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-involuntary breathing controlled in primitive part of brainstem (</a:t>
            </a:r>
            <a:r>
              <a:rPr lang="en-US" sz="2000" i="1" dirty="0" smtClean="0"/>
              <a:t>medulla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-may also be controlled voluntarily (</a:t>
            </a:r>
            <a:r>
              <a:rPr lang="en-US" sz="2000" i="1" dirty="0" smtClean="0"/>
              <a:t>cerebrum)</a:t>
            </a:r>
            <a:r>
              <a:rPr lang="en-US" sz="2000" dirty="0" smtClean="0"/>
              <a:t>but eventually involuntary control takes over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24578" name="Picture 2" descr="S:\Science\Human Bio\Human Bio- pictures\respiratory system\resp phys\Medulla_Oblong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35076"/>
            <a:ext cx="4267200" cy="468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057400"/>
            <a:ext cx="64652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O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receptors = less control over breathing vs. CO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2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-stretch receptors in lungs tell medulla when lungs are expanded during normal breathing and stop inhalation.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i="1" dirty="0" err="1" smtClean="0"/>
              <a:t>chemo</a:t>
            </a:r>
            <a:r>
              <a:rPr lang="en-US" sz="2000" dirty="0" err="1" smtClean="0"/>
              <a:t>receptors</a:t>
            </a:r>
            <a:r>
              <a:rPr lang="en-US" sz="2000" dirty="0" smtClean="0"/>
              <a:t> in brain and throughout body send signals about blood pH,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and O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concentration to medulla</a:t>
            </a:r>
            <a:br>
              <a:rPr lang="en-US" sz="2000" dirty="0" smtClean="0"/>
            </a:br>
            <a:r>
              <a:rPr lang="en-US" sz="2000" dirty="0" smtClean="0"/>
              <a:t>- If pH goes down, or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goes up, breathing increases </a:t>
            </a:r>
            <a:br>
              <a:rPr lang="en-US" sz="2000" dirty="0" smtClean="0"/>
            </a:br>
            <a:r>
              <a:rPr lang="en-US" sz="2000" dirty="0" smtClean="0"/>
              <a:t>- If pH goes up, or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goes down, breathing decreases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Eric\Documents\human bio\respiratory system\resp phys\FG05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52400"/>
            <a:ext cx="4648199" cy="35801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-228600"/>
            <a:ext cx="4038600" cy="2286000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en-US" altLang="ja-JP" sz="3200" u="sng" dirty="0" smtClean="0">
                <a:solidFill>
                  <a:schemeClr val="tx1"/>
                </a:solidFill>
                <a:latin typeface="Century Gothic" pitchFamily="34" charset="0"/>
                <a:ea typeface="MS Mincho" pitchFamily="49" charset="-128"/>
                <a:cs typeface="Times New Roman" pitchFamily="18" charset="0"/>
              </a:rPr>
              <a:t>Partial Pressure of Gases in a mixture-  </a:t>
            </a:r>
            <a:r>
              <a:rPr lang="en-US" altLang="ja-JP" sz="2000" dirty="0" smtClean="0">
                <a:solidFill>
                  <a:schemeClr val="tx1"/>
                </a:solidFill>
                <a:latin typeface="Century Gothic" pitchFamily="34" charset="0"/>
                <a:ea typeface="MS Mincho" pitchFamily="49" charset="-128"/>
                <a:cs typeface="Times New Roman" pitchFamily="18" charset="0"/>
              </a:rPr>
              <a:t>directly proportional  to the percentage of the gas in that mixture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6388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Pressures of O2 and CO2 in alveoli and blood (mmHg):</a:t>
            </a:r>
          </a:p>
          <a:p>
            <a:r>
              <a:rPr lang="en-US" dirty="0" smtClean="0"/>
              <a:t>			</a:t>
            </a:r>
            <a:r>
              <a:rPr lang="en-US" u="sng" dirty="0" smtClean="0"/>
              <a:t>Alveolar Air</a:t>
            </a:r>
            <a:r>
              <a:rPr lang="en-US" dirty="0" smtClean="0"/>
              <a:t>	</a:t>
            </a:r>
            <a:r>
              <a:rPr lang="en-US" u="sng" dirty="0" smtClean="0"/>
              <a:t>Arterial Blood</a:t>
            </a:r>
            <a:r>
              <a:rPr lang="en-US" dirty="0" smtClean="0"/>
              <a:t>  	</a:t>
            </a:r>
            <a:r>
              <a:rPr lang="en-US" u="sng" dirty="0" smtClean="0"/>
              <a:t>Venous Blood</a:t>
            </a:r>
            <a:endParaRPr lang="en-US" dirty="0" smtClean="0"/>
          </a:p>
          <a:p>
            <a:r>
              <a:rPr lang="en-US" b="1" dirty="0" smtClean="0"/>
              <a:t>P O2</a:t>
            </a:r>
            <a:r>
              <a:rPr lang="en-US" dirty="0" smtClean="0"/>
              <a:t>			100		100		40</a:t>
            </a:r>
          </a:p>
          <a:p>
            <a:r>
              <a:rPr lang="en-US" b="1" dirty="0" smtClean="0"/>
              <a:t>P CO2</a:t>
            </a:r>
            <a:r>
              <a:rPr lang="en-US" dirty="0" smtClean="0"/>
              <a:t>			40                    	40		46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2133600"/>
            <a:ext cx="9006210" cy="3813215"/>
            <a:chOff x="0" y="2133600"/>
            <a:chExt cx="9006210" cy="3813215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0" y="4038600"/>
              <a:ext cx="6781800" cy="1908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  <a:cs typeface="Times New Roman" pitchFamily="18" charset="0"/>
                </a:rPr>
                <a:t>TOTAL</a:t>
              </a:r>
              <a:r>
                <a:rPr kumimoji="0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  <a:cs typeface="Times New Roman" pitchFamily="18" charset="0"/>
                </a:rPr>
                <a:t> atmospheric  pressure=	</a:t>
              </a:r>
              <a:r>
                <a:rPr kumimoji="0" lang="en-US" altLang="ja-JP" sz="20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  <a:cs typeface="Times New Roman" pitchFamily="18" charset="0"/>
                </a:rPr>
                <a:t>760 </a:t>
              </a:r>
              <a:r>
                <a:rPr kumimoji="0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  <a:cs typeface="Times New Roman" pitchFamily="18" charset="0"/>
                </a:rPr>
                <a:t>mmHg</a:t>
              </a:r>
              <a:endPara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  <a:cs typeface="Times New Roman" pitchFamily="18" charset="0"/>
                </a:rPr>
                <a:t>	Nitrogen		=	592 mmHg	(78%)</a:t>
              </a:r>
              <a:endPara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  <a:cs typeface="Times New Roman" pitchFamily="18" charset="0"/>
                </a:rPr>
                <a:t>	Oxygen		= 	159 mmHg	(21%)</a:t>
              </a:r>
              <a:endPara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  <a:cs typeface="Times New Roman" pitchFamily="18" charset="0"/>
                </a:rPr>
                <a:t>	Carbon Dioxide	=   	0.2 mmHg	(.03%)</a:t>
              </a:r>
              <a:endPara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  <a:cs typeface="Times New Roman" pitchFamily="18" charset="0"/>
                </a:rPr>
                <a:t>	Other		= 	7.4 mmHg	(.97%)</a:t>
              </a:r>
              <a:endPara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0" name="Picture 2" descr="http://www.free-online-private-pilot-ground-school.com/images/mercurial-baromete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2133600"/>
              <a:ext cx="2681610" cy="3581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304800"/>
            <a:ext cx="845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Hemoglobin-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Oxygen molecules bind to the Iron containing portion of hemoglobin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some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Carbon Dioxide binds with certain amino acids in hemoglobin  - “O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and CO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sponge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”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	About 97% of hemoglobin in oxygenated blood is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oxygen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	Saturated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3555" name="Picture 3" descr="S:\Science\Human Bio\Human Bio- pictures\respiratory system\resp phys\19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810000" cy="3048000"/>
          </a:xfrm>
          <a:prstGeom prst="rect">
            <a:avLst/>
          </a:prstGeom>
          <a:noFill/>
        </p:spPr>
      </p:pic>
      <p:pic>
        <p:nvPicPr>
          <p:cNvPr id="23556" name="Picture 4" descr="S:\Science\Human Bio\Human Bio- pictures\respiratory system\resp phys\hemoglob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7400"/>
            <a:ext cx="3653506" cy="312420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81000" y="5226784"/>
            <a:ext cx="792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Only 20% of hemoglobin carries CO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	Most CO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is carried in the plasma and forms carbonic 	acid with water.  Therefore excess CO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in the blood will 	cause blood pH to drop.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Respiratory System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1676400"/>
            <a:ext cx="7543800" cy="2335696"/>
            <a:chOff x="381000" y="1676400"/>
            <a:chExt cx="7543800" cy="2335696"/>
          </a:xfrm>
        </p:grpSpPr>
        <p:pic>
          <p:nvPicPr>
            <p:cNvPr id="1026" name="Picture 2" descr="http://myhealth.ucsd.edu/library/healthguide/en-us/images/media/medical/hw/n555111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676400"/>
              <a:ext cx="3581400" cy="2335696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4267200" y="2514600"/>
              <a:ext cx="365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1. Gas Exchange</a:t>
              </a:r>
              <a:endParaRPr lang="en-US" sz="2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4953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Filter, warm, humidify </a:t>
            </a:r>
          </a:p>
          <a:p>
            <a:r>
              <a:rPr lang="en-US" sz="2400" dirty="0" smtClean="0"/>
              <a:t>    air</a:t>
            </a:r>
            <a:endParaRPr lang="en-US" sz="2400" dirty="0"/>
          </a:p>
        </p:txBody>
      </p:sp>
      <p:pic>
        <p:nvPicPr>
          <p:cNvPr id="1028" name="Picture 4" descr="http://t3.gstatic.com/images?q=tbn:HRZ_ac0jQjXsaM:http://www.askdrshah.com/images/nasal_poly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14800"/>
            <a:ext cx="3362325" cy="213520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MSj0074948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Regulate pH in the body</a:t>
            </a:r>
            <a:endParaRPr lang="en-US" sz="2400" dirty="0"/>
          </a:p>
        </p:txBody>
      </p:sp>
      <p:pic>
        <p:nvPicPr>
          <p:cNvPr id="19458" name="Picture 2" descr="http://www.jupiterionizer.com/images/chart_p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14400"/>
            <a:ext cx="4953000" cy="19812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4" name="Group 13"/>
          <p:cNvGrpSpPr/>
          <p:nvPr/>
        </p:nvGrpSpPr>
        <p:grpSpPr>
          <a:xfrm>
            <a:off x="2133600" y="3657600"/>
            <a:ext cx="4876800" cy="2057400"/>
            <a:chOff x="2133600" y="3657600"/>
            <a:chExt cx="4876800" cy="2057400"/>
          </a:xfrm>
        </p:grpSpPr>
        <p:sp>
          <p:nvSpPr>
            <p:cNvPr id="5" name="TextBox 4"/>
            <p:cNvSpPr txBox="1"/>
            <p:nvPr/>
          </p:nvSpPr>
          <p:spPr>
            <a:xfrm>
              <a:off x="2133600" y="3657600"/>
              <a:ext cx="487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4. Sounds and Speech</a:t>
              </a:r>
              <a:endParaRPr lang="en-US" sz="2400" dirty="0"/>
            </a:p>
          </p:txBody>
        </p:sp>
        <p:pic>
          <p:nvPicPr>
            <p:cNvPr id="1031" name="Picture 7" descr="C:\Users\petereri\AppData\Local\Microsoft\Windows\Temporary Internet Files\Content.IE5\38Y7BICK\MM900285288[3]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5050" y="4288892"/>
              <a:ext cx="1143150" cy="14261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sndAc>
      <p:stSnd>
        <p:snd r:embed="rId2" name="MSj0074948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Structure-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1066800"/>
            <a:ext cx="4648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Upper R.S. </a:t>
            </a:r>
            <a:r>
              <a:rPr lang="en-US" sz="2400" dirty="0" smtClean="0"/>
              <a:t>(above the thorax)</a:t>
            </a:r>
          </a:p>
          <a:p>
            <a:r>
              <a:rPr lang="en-US" sz="2400" dirty="0" smtClean="0"/>
              <a:t>	</a:t>
            </a:r>
            <a:r>
              <a:rPr lang="en-US" sz="2000" dirty="0" smtClean="0"/>
              <a:t>Nose, sinuses, pharynx, 	larynx</a:t>
            </a:r>
            <a:endParaRPr lang="en-US" sz="2000" dirty="0"/>
          </a:p>
        </p:txBody>
      </p:sp>
      <p:pic>
        <p:nvPicPr>
          <p:cNvPr id="20482" name="Picture 2" descr="S:\Science\Human Bio\Human Bio- pictures\respiratory system\19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3581400" cy="2865120"/>
          </a:xfrm>
          <a:prstGeom prst="rect">
            <a:avLst/>
          </a:prstGeom>
          <a:noFill/>
        </p:spPr>
      </p:pic>
      <p:pic>
        <p:nvPicPr>
          <p:cNvPr id="20483" name="Picture 3" descr="S:\Science\Human Bio\Human Bio- pictures\respiratory system\lungs_det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90800"/>
            <a:ext cx="3390900" cy="39394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4038600"/>
            <a:ext cx="533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Lower R.S. </a:t>
            </a:r>
            <a:r>
              <a:rPr lang="en-US" sz="2400" dirty="0" smtClean="0"/>
              <a:t>(in the thorax)</a:t>
            </a:r>
          </a:p>
          <a:p>
            <a:r>
              <a:rPr lang="en-US" sz="2000" dirty="0" smtClean="0"/>
              <a:t>-trachea </a:t>
            </a:r>
          </a:p>
          <a:p>
            <a:r>
              <a:rPr lang="en-US" sz="2000" dirty="0" smtClean="0"/>
              <a:t>-bronchial tree (R&amp;L </a:t>
            </a:r>
            <a:r>
              <a:rPr lang="en-US" sz="2000" dirty="0" err="1" smtClean="0"/>
              <a:t>brochi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brohchioles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-lungs – 5 lobes:</a:t>
            </a:r>
          </a:p>
          <a:p>
            <a:r>
              <a:rPr lang="en-US" sz="2000" dirty="0" smtClean="0"/>
              <a:t>	     R&amp;L Superior</a:t>
            </a:r>
          </a:p>
          <a:p>
            <a:r>
              <a:rPr lang="en-US" sz="2000" dirty="0" smtClean="0"/>
              <a:t>	     R&amp;L </a:t>
            </a:r>
            <a:r>
              <a:rPr lang="en-US" sz="2000" dirty="0" err="1" smtClean="0"/>
              <a:t>Infererior</a:t>
            </a:r>
            <a:endParaRPr lang="en-US" sz="2000" dirty="0" smtClean="0"/>
          </a:p>
          <a:p>
            <a:r>
              <a:rPr lang="en-US" sz="2000" dirty="0" smtClean="0"/>
              <a:t>	     Middle – RIGHT SIDE ONLY!</a:t>
            </a:r>
          </a:p>
          <a:p>
            <a:r>
              <a:rPr lang="en-US" sz="2000" dirty="0" smtClean="0"/>
              <a:t>-diaphragm</a:t>
            </a:r>
          </a:p>
          <a:p>
            <a:r>
              <a:rPr lang="en-US" sz="2000" dirty="0" smtClean="0"/>
              <a:t>			</a:t>
            </a:r>
            <a:endParaRPr lang="en-US" sz="2000" dirty="0"/>
          </a:p>
        </p:txBody>
      </p:sp>
    </p:spTree>
  </p:cSld>
  <p:clrMapOvr>
    <a:masterClrMapping/>
  </p:clrMapOvr>
  <p:transition>
    <p:sndAc>
      <p:stSnd>
        <p:snd r:embed="rId2" name="MSj0074948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403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Nose</a:t>
            </a:r>
            <a:r>
              <a:rPr lang="en-US" sz="2400" dirty="0" smtClean="0"/>
              <a:t>- hairs filter air,   </a:t>
            </a:r>
          </a:p>
          <a:p>
            <a:r>
              <a:rPr lang="en-US" sz="2400" dirty="0" smtClean="0"/>
              <a:t>   </a:t>
            </a:r>
            <a:r>
              <a:rPr lang="en-US" sz="2400" dirty="0" err="1" smtClean="0"/>
              <a:t>mucouse</a:t>
            </a:r>
            <a:r>
              <a:rPr lang="en-US" sz="2400" dirty="0" smtClean="0"/>
              <a:t> moistens and </a:t>
            </a:r>
          </a:p>
          <a:p>
            <a:r>
              <a:rPr lang="en-US" sz="2400" dirty="0" smtClean="0"/>
              <a:t>   catches small particles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Pharynx</a:t>
            </a:r>
            <a:r>
              <a:rPr lang="en-US" sz="3200" dirty="0" smtClean="0"/>
              <a:t>-</a:t>
            </a:r>
            <a:r>
              <a:rPr lang="en-US" sz="2400" dirty="0" smtClean="0"/>
              <a:t> pathway of air </a:t>
            </a:r>
          </a:p>
          <a:p>
            <a:r>
              <a:rPr lang="en-US" sz="2400" dirty="0" smtClean="0"/>
              <a:t>   AND food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667000"/>
            <a:ext cx="403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Larynx</a:t>
            </a:r>
            <a:r>
              <a:rPr lang="en-US" sz="2400" dirty="0" smtClean="0"/>
              <a:t>-  “</a:t>
            </a:r>
            <a:r>
              <a:rPr lang="en-US" sz="2400" dirty="0" err="1" smtClean="0"/>
              <a:t>voicebox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   contains the </a:t>
            </a:r>
            <a:r>
              <a:rPr lang="en-US" sz="2400" b="1" dirty="0" smtClean="0"/>
              <a:t>epiglottis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   which keeps food out of </a:t>
            </a:r>
          </a:p>
          <a:p>
            <a:r>
              <a:rPr lang="en-US" sz="2400" dirty="0" smtClean="0"/>
              <a:t>   trachea</a:t>
            </a:r>
          </a:p>
          <a:p>
            <a:r>
              <a:rPr lang="en-US" sz="2400" b="1" dirty="0" smtClean="0"/>
              <a:t>   vocal chords</a:t>
            </a:r>
            <a:r>
              <a:rPr lang="en-US" sz="2400" dirty="0" smtClean="0"/>
              <a:t>= fibrous  </a:t>
            </a:r>
          </a:p>
          <a:p>
            <a:r>
              <a:rPr lang="en-US" sz="2400" dirty="0" smtClean="0"/>
              <a:t>   elastic bands that are </a:t>
            </a:r>
          </a:p>
          <a:p>
            <a:r>
              <a:rPr lang="en-US" sz="2400" dirty="0" smtClean="0"/>
              <a:t>   “tuned” with vocal </a:t>
            </a:r>
          </a:p>
          <a:p>
            <a:r>
              <a:rPr lang="en-US" sz="2400" dirty="0" smtClean="0"/>
              <a:t>   muscles</a:t>
            </a:r>
            <a:endParaRPr lang="en-US" sz="2400" b="1" dirty="0"/>
          </a:p>
        </p:txBody>
      </p:sp>
      <p:pic>
        <p:nvPicPr>
          <p:cNvPr id="21506" name="Picture 2" descr="S:\Science\Human Bio\Human Bio- pictures\respiratory system\Sinusci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2286000" cy="2823210"/>
          </a:xfrm>
          <a:prstGeom prst="rect">
            <a:avLst/>
          </a:prstGeom>
          <a:noFill/>
        </p:spPr>
      </p:pic>
      <p:pic>
        <p:nvPicPr>
          <p:cNvPr id="7" name="Picture 2" descr="S:\Science\Human Bio\Human Bio- pictures\respiratory system\19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5300" y="304800"/>
            <a:ext cx="4305300" cy="344424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MSj0388517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403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Trachea and Bronchial Tree</a:t>
            </a:r>
            <a:r>
              <a:rPr lang="en-US" sz="2400" dirty="0" smtClean="0"/>
              <a:t>- Rigid  </a:t>
            </a:r>
          </a:p>
          <a:p>
            <a:r>
              <a:rPr lang="en-US" sz="2400" dirty="0" smtClean="0"/>
              <a:t>   “tubing” embedded </a:t>
            </a:r>
          </a:p>
          <a:p>
            <a:r>
              <a:rPr lang="en-US" sz="2400" dirty="0" smtClean="0"/>
              <a:t>   with cartilaginous rings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4038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Lung</a:t>
            </a:r>
            <a:r>
              <a:rPr lang="en-US" sz="2800" dirty="0" smtClean="0"/>
              <a:t>-</a:t>
            </a:r>
            <a:r>
              <a:rPr lang="en-US" sz="2400" dirty="0" smtClean="0"/>
              <a:t> bronchial tree </a:t>
            </a:r>
          </a:p>
          <a:p>
            <a:r>
              <a:rPr lang="en-US" sz="2400" dirty="0" smtClean="0"/>
              <a:t>   ends in bundles of </a:t>
            </a:r>
          </a:p>
          <a:p>
            <a:r>
              <a:rPr lang="en-US" sz="2400" dirty="0" smtClean="0"/>
              <a:t>   microscopic </a:t>
            </a:r>
            <a:r>
              <a:rPr lang="en-US" sz="2400" dirty="0" err="1" smtClean="0"/>
              <a:t>airsacs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called </a:t>
            </a:r>
            <a:r>
              <a:rPr lang="en-US" sz="2400" b="1" u="sng" dirty="0" smtClean="0"/>
              <a:t>alveoli</a:t>
            </a:r>
            <a:r>
              <a:rPr lang="en-US" sz="2400" dirty="0" smtClean="0"/>
              <a:t> (300 </a:t>
            </a:r>
          </a:p>
          <a:p>
            <a:r>
              <a:rPr lang="en-US" sz="2400" dirty="0" smtClean="0"/>
              <a:t>   million of them)</a:t>
            </a:r>
          </a:p>
          <a:p>
            <a:endParaRPr lang="en-US" sz="2400" dirty="0" smtClean="0"/>
          </a:p>
          <a:p>
            <a:r>
              <a:rPr lang="en-US" sz="2400" dirty="0" smtClean="0"/>
              <a:t>   Alveoli are surrounded </a:t>
            </a:r>
          </a:p>
          <a:p>
            <a:r>
              <a:rPr lang="en-US" sz="2400" dirty="0" smtClean="0"/>
              <a:t>   by blood capillaries </a:t>
            </a:r>
          </a:p>
          <a:p>
            <a:r>
              <a:rPr lang="en-US" sz="2400" dirty="0" smtClean="0"/>
              <a:t>   where gas exchange </a:t>
            </a:r>
          </a:p>
          <a:p>
            <a:r>
              <a:rPr lang="en-US" sz="2400" dirty="0" smtClean="0"/>
              <a:t>   occurs</a:t>
            </a:r>
          </a:p>
          <a:p>
            <a:endParaRPr lang="en-US" sz="2400" dirty="0" smtClean="0"/>
          </a:p>
          <a:p>
            <a:r>
              <a:rPr lang="en-US" sz="2400" b="1" dirty="0" smtClean="0"/>
              <a:t>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IN and CO</a:t>
            </a:r>
            <a:r>
              <a:rPr lang="en-US" sz="2400" b="1" baseline="-25000" dirty="0" smtClean="0"/>
              <a:t>2 </a:t>
            </a:r>
            <a:r>
              <a:rPr lang="en-US" sz="2400" b="1" dirty="0" smtClean="0"/>
              <a:t> OUT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2530" name="Picture 2" descr="S:\Science\Human Bio\Human Bio- pictures\respiratory system\alveo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27786"/>
            <a:ext cx="3124200" cy="2877634"/>
          </a:xfrm>
          <a:prstGeom prst="rect">
            <a:avLst/>
          </a:prstGeom>
          <a:noFill/>
        </p:spPr>
      </p:pic>
      <p:pic>
        <p:nvPicPr>
          <p:cNvPr id="22531" name="Picture 3" descr="S:\Science\Human Bio\Human Bio- pictures\respiratory system\Lungs_and_alveol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209" y="381000"/>
            <a:ext cx="4898882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MSj0388521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Inspiration-</a:t>
            </a:r>
            <a:r>
              <a:rPr lang="en-US" sz="4000" dirty="0" smtClean="0"/>
              <a:t>  (Inhalation)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6626" name="Picture 2" descr="C:\Users\Eric\Documents\human bio\respiratory system\resp phys\572px-Inhalation_diagram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358640" cy="385572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724400" y="929045"/>
            <a:ext cx="441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-only contraction of diaphragm is needed but chest elevating muscles may aid during heavy breathing.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648200" y="3324999"/>
            <a:ext cx="4267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muscle contractions increase volume of thorax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greater volume of</a:t>
            </a:r>
            <a:r>
              <a:rPr kumimoji="0" lang="en-US" altLang="ja-JP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thoracic cavity 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lowers air pressure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air moves in from atmosphere due to pressure difference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MSj0074948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Expiration-</a:t>
            </a:r>
            <a:r>
              <a:rPr lang="en-US" sz="4000" dirty="0" smtClean="0"/>
              <a:t> (Exhalation)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724400" y="1113710"/>
            <a:ext cx="441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-only requires </a:t>
            </a:r>
            <a:r>
              <a:rPr lang="en-US" sz="2400" b="1" dirty="0"/>
              <a:t>relaxation</a:t>
            </a:r>
            <a:r>
              <a:rPr lang="en-US" sz="2400" dirty="0"/>
              <a:t> of </a:t>
            </a:r>
            <a:r>
              <a:rPr lang="en-US" sz="2400" dirty="0" err="1"/>
              <a:t>inspiratory</a:t>
            </a:r>
            <a:r>
              <a:rPr lang="en-US" sz="2400" dirty="0"/>
              <a:t> muscles but </a:t>
            </a:r>
            <a:r>
              <a:rPr lang="en-US" sz="2400" dirty="0" smtClean="0"/>
              <a:t>contraction </a:t>
            </a:r>
            <a:r>
              <a:rPr lang="en-US" sz="2400" dirty="0"/>
              <a:t>of abdominals may force expiration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648200" y="3048000"/>
            <a:ext cx="4267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volume of thorax decreases (elastic tissue of </a:t>
            </a:r>
            <a:r>
              <a:rPr lang="en-US" sz="2000" dirty="0" smtClean="0"/>
              <a:t>lungs </a:t>
            </a:r>
            <a:r>
              <a:rPr lang="en-US" sz="2000" dirty="0"/>
              <a:t>recoil</a:t>
            </a:r>
            <a:r>
              <a:rPr lang="en-US" sz="2000" dirty="0" smtClean="0"/>
              <a:t>) and </a:t>
            </a:r>
            <a:r>
              <a:rPr lang="en-US" sz="2000" dirty="0"/>
              <a:t>air pressure in the lungs increases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/>
              <a:t>air moves out to atmosphere due to pressure </a:t>
            </a:r>
            <a:r>
              <a:rPr lang="en-US" sz="2000" dirty="0" smtClean="0"/>
              <a:t>gradient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7650" name="Picture 2" descr="C:\Users\Eric\Documents\human bio\respiratory system\resp phys\571px-Expiration_diagram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404869" cy="38957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MSj0074948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4158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Importance of Surfactants-</a:t>
            </a: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51128"/>
            <a:ext cx="44958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-alveolar lining is moist   (H</a:t>
            </a:r>
            <a:r>
              <a:rPr lang="en-US" sz="1400" baseline="-25000" dirty="0" smtClean="0"/>
              <a:t>2</a:t>
            </a:r>
            <a:r>
              <a:rPr lang="en-US" sz="2000" dirty="0" smtClean="0"/>
              <a:t>O)</a:t>
            </a:r>
          </a:p>
          <a:p>
            <a:endParaRPr lang="en-US" sz="2000" dirty="0" smtClean="0"/>
          </a:p>
          <a:p>
            <a:r>
              <a:rPr lang="en-US" sz="2000" dirty="0" smtClean="0"/>
              <a:t>-Because H</a:t>
            </a:r>
            <a:r>
              <a:rPr lang="en-US" sz="1400" baseline="-25000" dirty="0" smtClean="0"/>
              <a:t>2</a:t>
            </a:r>
            <a:r>
              <a:rPr lang="en-US" sz="2000" dirty="0" smtClean="0"/>
              <a:t>O is a polar liquid it has </a:t>
            </a:r>
            <a:r>
              <a:rPr lang="en-US" sz="2000" b="1" dirty="0" smtClean="0"/>
              <a:t>high surface tension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19400" y="0"/>
            <a:ext cx="6162675" cy="2667000"/>
            <a:chOff x="2667000" y="228600"/>
            <a:chExt cx="6162675" cy="2419350"/>
          </a:xfrm>
        </p:grpSpPr>
        <p:pic>
          <p:nvPicPr>
            <p:cNvPr id="1033" name="Picture 9" descr="http://www.physicalgeography.net/fundamentals/images/wat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228600"/>
              <a:ext cx="4181475" cy="2419350"/>
            </a:xfrm>
            <a:prstGeom prst="rect">
              <a:avLst/>
            </a:prstGeom>
            <a:noFill/>
          </p:spPr>
        </p:pic>
        <p:sp>
          <p:nvSpPr>
            <p:cNvPr id="13" name="Right Arrow 12"/>
            <p:cNvSpPr/>
            <p:nvPr/>
          </p:nvSpPr>
          <p:spPr>
            <a:xfrm>
              <a:off x="2667000" y="1541961"/>
              <a:ext cx="2438400" cy="228600"/>
            </a:xfrm>
            <a:prstGeom prst="rightArrow">
              <a:avLst/>
            </a:prstGeom>
            <a:solidFill>
              <a:schemeClr val="tx1"/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2" descr="E:\respiratory_fi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31" y="1905000"/>
            <a:ext cx="3761465" cy="4724400"/>
          </a:xfrm>
          <a:prstGeom prst="rect">
            <a:avLst/>
          </a:prstGeom>
          <a:noFill/>
        </p:spPr>
      </p:pic>
      <p:sp>
        <p:nvSpPr>
          <p:cNvPr id="20" name="Right Arrow 19"/>
          <p:cNvSpPr/>
          <p:nvPr/>
        </p:nvSpPr>
        <p:spPr>
          <a:xfrm rot="8887413">
            <a:off x="3934156" y="4466199"/>
            <a:ext cx="1101529" cy="207607"/>
          </a:xfrm>
          <a:prstGeom prst="rightArrow">
            <a:avLst/>
          </a:prstGeom>
          <a:solidFill>
            <a:schemeClr val="tx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29200" y="35814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-surface tension of H</a:t>
            </a:r>
            <a:r>
              <a:rPr lang="en-US" sz="1200" baseline="-25000" dirty="0" smtClean="0"/>
              <a:t>2</a:t>
            </a:r>
            <a:r>
              <a:rPr lang="en-US" dirty="0" smtClean="0"/>
              <a:t>O resists expansion of alveoli and can even cause them to collapse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nels">
  <a:themeElements>
    <a:clrScheme name="Panels">
      <a:dk1>
        <a:srgbClr val="340B07"/>
      </a:dk1>
      <a:lt1>
        <a:srgbClr val="FFFFFF"/>
      </a:lt1>
      <a:dk2>
        <a:srgbClr val="182912"/>
      </a:dk2>
      <a:lt2>
        <a:srgbClr val="FBF0F2"/>
      </a:lt2>
      <a:accent1>
        <a:srgbClr val="694F36"/>
      </a:accent1>
      <a:accent2>
        <a:srgbClr val="98604A"/>
      </a:accent2>
      <a:accent3>
        <a:srgbClr val="8E3B4D"/>
      </a:accent3>
      <a:accent4>
        <a:srgbClr val="837954"/>
      </a:accent4>
      <a:accent5>
        <a:srgbClr val="4E3B28"/>
      </a:accent5>
      <a:accent6>
        <a:srgbClr val="AC7A0C"/>
      </a:accent6>
      <a:hlink>
        <a:srgbClr val="A03849"/>
      </a:hlink>
      <a:folHlink>
        <a:srgbClr val="AA845D"/>
      </a:folHlink>
    </a:clrScheme>
    <a:fontScheme name="Panels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nels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100000"/>
                <a:satMod val="150000"/>
              </a:schemeClr>
            </a:gs>
            <a:gs pos="35000">
              <a:schemeClr val="phClr">
                <a:tint val="90000"/>
                <a:alpha val="85000"/>
                <a:satMod val="150000"/>
              </a:schemeClr>
            </a:gs>
            <a:gs pos="100000">
              <a:schemeClr val="phClr">
                <a:tint val="80000"/>
                <a:alpha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tint val="90000"/>
                <a:shade val="100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alpha val="80000"/>
              <a:satMod val="105000"/>
            </a:schemeClr>
          </a:solidFill>
          <a:prstDash val="solid"/>
        </a:ln>
        <a:ln w="12700" cap="flat" cmpd="sng" algn="ctr">
          <a:solidFill>
            <a:schemeClr val="phClr">
              <a:alpha val="70000"/>
            </a:schemeClr>
          </a:solidFill>
          <a:prstDash val="solid"/>
        </a:ln>
        <a:ln w="19050" cap="flat" cmpd="sng" algn="ctr">
          <a:solidFill>
            <a:schemeClr val="phClr">
              <a:alpha val="6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</a:effectLst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  <a:reflection blurRad="12700" stA="35000" endPos="4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4200000"/>
            </a:lightRig>
          </a:scene3d>
          <a:sp3d prstMaterial="softEdge"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150000"/>
              </a:schemeClr>
              <a:schemeClr val="phClr">
                <a:tint val="97000"/>
                <a:shade val="85000"/>
                <a:satMod val="150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100000">
              <a:schemeClr val="phClr">
                <a:shade val="4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Panels</Template>
  <TotalTime>5829</TotalTime>
  <Words>505</Words>
  <Application>Microsoft Office PowerPoint</Application>
  <PresentationFormat>On-screen Show (4:3)</PresentationFormat>
  <Paragraphs>105</Paragraphs>
  <Slides>18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Panels</vt:lpstr>
      <vt:lpstr>The Respiratory System</vt:lpstr>
      <vt:lpstr>Functions of the Respiratory System</vt:lpstr>
      <vt:lpstr>Slide 3</vt:lpstr>
      <vt:lpstr>Structure- </vt:lpstr>
      <vt:lpstr>Slide 5</vt:lpstr>
      <vt:lpstr>Slide 6</vt:lpstr>
      <vt:lpstr>Inspiration-  (Inhalation) </vt:lpstr>
      <vt:lpstr>Expiration- (Exhalation) </vt:lpstr>
      <vt:lpstr>Slide 9</vt:lpstr>
      <vt:lpstr>Slide 10</vt:lpstr>
      <vt:lpstr>Slide 11</vt:lpstr>
      <vt:lpstr>Pulmonary Volumes-  (see lung capacity lab and diagram in text*) know the circled terms</vt:lpstr>
      <vt:lpstr>  Breathing Reflexes-</vt:lpstr>
      <vt:lpstr>Slide 14</vt:lpstr>
      <vt:lpstr>Regulation of Breathing- -involuntary breathing controlled in primitive part of brainstem (medulla)  -may also be controlled voluntarily (cerebrum)but eventually involuntary control takes over </vt:lpstr>
      <vt:lpstr>Slide 16</vt:lpstr>
      <vt:lpstr>Partial Pressure of Gases in a mixture-  directly proportional  to the percentage of the gas in that mixture</vt:lpstr>
      <vt:lpstr>Slide 18</vt:lpstr>
    </vt:vector>
  </TitlesOfParts>
  <Company>OHSU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Eric Peterson</dc:creator>
  <cp:lastModifiedBy>petereri</cp:lastModifiedBy>
  <cp:revision>316</cp:revision>
  <dcterms:created xsi:type="dcterms:W3CDTF">2010-01-06T03:52:06Z</dcterms:created>
  <dcterms:modified xsi:type="dcterms:W3CDTF">2012-01-23T22:08:34Z</dcterms:modified>
</cp:coreProperties>
</file>