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4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7DF-073F-4549-8CF0-2EB875548CD8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72C7DF-073F-4549-8CF0-2EB875548CD8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B911CB-40D1-4D57-8308-239368171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066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Muscular System</a:t>
            </a:r>
            <a:endParaRPr lang="en-US" sz="5400" dirty="0"/>
          </a:p>
        </p:txBody>
      </p:sp>
      <p:pic>
        <p:nvPicPr>
          <p:cNvPr id="24578" name="Picture 2" descr="http://events.liveguide.com.au/504129_thumbnail_280_Mr_Puniverse_2007_Mr_Puniverse_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602913" cy="4876800"/>
          </a:xfrm>
          <a:prstGeom prst="rect">
            <a:avLst/>
          </a:prstGeom>
          <a:noFill/>
        </p:spPr>
      </p:pic>
      <p:pic>
        <p:nvPicPr>
          <p:cNvPr id="24580" name="Picture 4" descr="http://www.trulyhuge.com/pumping-i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3999"/>
            <a:ext cx="3409950" cy="4871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Respiration in Muscle Cells-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4784725"/>
          </a:xfrm>
        </p:spPr>
        <p:txBody>
          <a:bodyPr/>
          <a:lstStyle/>
          <a:p>
            <a:r>
              <a:rPr lang="en-US" dirty="0" smtClean="0"/>
              <a:t>Aerobic (presence of plenty of oxygen):</a:t>
            </a:r>
          </a:p>
          <a:p>
            <a:pPr>
              <a:buNone/>
            </a:pPr>
            <a:r>
              <a:rPr lang="en-US" dirty="0" smtClean="0"/>
              <a:t>			1 Glucose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u="sng" dirty="0" smtClean="0"/>
              <a:t>38ATP</a:t>
            </a:r>
            <a:r>
              <a:rPr lang="en-US" dirty="0" smtClean="0"/>
              <a:t> + CO</a:t>
            </a:r>
            <a:r>
              <a:rPr lang="en-US" baseline="-25000" dirty="0" smtClean="0"/>
              <a:t>2</a:t>
            </a:r>
          </a:p>
          <a:p>
            <a:pPr>
              <a:buNone/>
            </a:pPr>
            <a:r>
              <a:rPr lang="en-US" sz="2400" dirty="0" smtClean="0"/>
              <a:t>	ATP= the major </a:t>
            </a:r>
            <a:r>
              <a:rPr lang="en-US" sz="2400" b="1" dirty="0" smtClean="0"/>
              <a:t>energy currency</a:t>
            </a:r>
            <a:r>
              <a:rPr lang="en-US" sz="2400" dirty="0" smtClean="0"/>
              <a:t> of the cell, used in most energy consuming activities of the cell</a:t>
            </a:r>
            <a:endParaRPr lang="en-US" dirty="0" smtClean="0"/>
          </a:p>
          <a:p>
            <a:r>
              <a:rPr lang="en-US" dirty="0" smtClean="0"/>
              <a:t>Anaerobic (no oxygen):</a:t>
            </a:r>
          </a:p>
          <a:p>
            <a:pPr>
              <a:buNone/>
            </a:pPr>
            <a:r>
              <a:rPr lang="en-US" dirty="0" smtClean="0"/>
              <a:t>			1 Glucose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u="sng" dirty="0" smtClean="0"/>
              <a:t>2ATP</a:t>
            </a:r>
            <a:r>
              <a:rPr lang="en-US" dirty="0" smtClean="0"/>
              <a:t> + </a:t>
            </a:r>
            <a:r>
              <a:rPr lang="en-US" i="1" dirty="0" smtClean="0"/>
              <a:t>lactic acid</a:t>
            </a:r>
            <a:r>
              <a:rPr lang="en-US" dirty="0" smtClean="0"/>
              <a:t>  </a:t>
            </a:r>
            <a:r>
              <a:rPr lang="en-US" sz="2000" dirty="0" smtClean="0"/>
              <a:t>(</a:t>
            </a:r>
            <a:r>
              <a:rPr lang="en-US" sz="2000" dirty="0" err="1" smtClean="0"/>
              <a:t>ouchie</a:t>
            </a:r>
            <a:r>
              <a:rPr lang="en-US" sz="2000" dirty="0" smtClean="0"/>
              <a:t>!)</a:t>
            </a:r>
          </a:p>
          <a:p>
            <a:pPr>
              <a:buNone/>
            </a:pPr>
            <a:r>
              <a:rPr lang="en-US" sz="2400" dirty="0" smtClean="0"/>
              <a:t>	very inefficient (only 2 ATP) and lactic acid causes muscle soreness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3074" name="Picture 2" descr="http://www.balsamonline.com/products/icyho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9530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Types of Muscle Fibers-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/>
          <a:lstStyle/>
          <a:p>
            <a:r>
              <a:rPr lang="en-US" dirty="0" smtClean="0"/>
              <a:t>Slow Twitch- “red fibers”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dirty="0" smtClean="0"/>
              <a:t>-contain </a:t>
            </a:r>
            <a:r>
              <a:rPr lang="en-US" sz="2400" i="1" dirty="0" err="1" smtClean="0"/>
              <a:t>myoglobin</a:t>
            </a:r>
            <a:r>
              <a:rPr lang="en-US" sz="2400" dirty="0" smtClean="0"/>
              <a:t> for oxygen storage </a:t>
            </a:r>
          </a:p>
          <a:p>
            <a:pPr>
              <a:buNone/>
            </a:pPr>
            <a:r>
              <a:rPr lang="en-US" sz="2400" dirty="0" smtClean="0"/>
              <a:t>		-used for aerobic endurance type activities</a:t>
            </a:r>
          </a:p>
          <a:p>
            <a:endParaRPr lang="en-US" dirty="0"/>
          </a:p>
        </p:txBody>
      </p:sp>
      <p:pic>
        <p:nvPicPr>
          <p:cNvPr id="1026" name="Picture 2" descr="C:\Users\Eric\Documents\human bio\muscle\red fiber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1800"/>
            <a:ext cx="4239010" cy="3333404"/>
          </a:xfrm>
          <a:prstGeom prst="rect">
            <a:avLst/>
          </a:prstGeom>
          <a:noFill/>
        </p:spPr>
      </p:pic>
      <p:sp>
        <p:nvSpPr>
          <p:cNvPr id="5" name="Right Brace 4"/>
          <p:cNvSpPr/>
          <p:nvPr/>
        </p:nvSpPr>
        <p:spPr>
          <a:xfrm>
            <a:off x="5715000" y="3429000"/>
            <a:ext cx="457200" cy="2514600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4600" y="4343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Cross-section of muscle fibers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8686800" cy="1828800"/>
          </a:xfrm>
        </p:spPr>
        <p:txBody>
          <a:bodyPr/>
          <a:lstStyle/>
          <a:p>
            <a:r>
              <a:rPr lang="en-US" dirty="0" smtClean="0"/>
              <a:t>Fast Twitch Muscle- “white fibers”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dirty="0" smtClean="0"/>
              <a:t>-very little </a:t>
            </a:r>
            <a:r>
              <a:rPr lang="en-US" sz="2400" i="1" dirty="0" err="1" smtClean="0"/>
              <a:t>myoglobin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	-for short bursts of power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667000"/>
            <a:ext cx="8686800" cy="182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Intermediate Muscle-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noProof="0" dirty="0" smtClean="0">
                <a:solidFill>
                  <a:schemeClr val="tx2"/>
                </a:solidFill>
              </a:rPr>
              <a:t>		- contain both red and white fibers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most common in the body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normal muscle, ATPase pH 9.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4114800" y="5334000"/>
            <a:ext cx="9144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67200" y="6324600"/>
            <a:ext cx="9144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43200" y="5105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 fibers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0" y="609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fibers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Muscle Contractions-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All or none principle- </a:t>
            </a:r>
            <a:r>
              <a:rPr lang="en-US" sz="2400" dirty="0" smtClean="0"/>
              <a:t>when a single fiber (cell) is stimulated to </a:t>
            </a:r>
            <a:r>
              <a:rPr lang="en-US" sz="2400" i="1" dirty="0" smtClean="0"/>
              <a:t>threshold</a:t>
            </a:r>
            <a:r>
              <a:rPr lang="en-US" sz="2400" dirty="0" smtClean="0"/>
              <a:t>, it will contract with max force possible</a:t>
            </a:r>
          </a:p>
          <a:p>
            <a:r>
              <a:rPr lang="en-US" sz="2400" dirty="0" smtClean="0"/>
              <a:t>Contractions can be graphed in a </a:t>
            </a:r>
            <a:r>
              <a:rPr lang="en-US" sz="2400" i="1" dirty="0" err="1" smtClean="0"/>
              <a:t>myograph</a:t>
            </a:r>
            <a:r>
              <a:rPr lang="en-US" sz="2400" dirty="0" smtClean="0"/>
              <a:t> – (see examples)</a:t>
            </a:r>
          </a:p>
          <a:p>
            <a:endParaRPr lang="en-US" dirty="0"/>
          </a:p>
        </p:txBody>
      </p:sp>
      <p:pic>
        <p:nvPicPr>
          <p:cNvPr id="1027" name="Picture 3" descr="S:\Science\Human Bio\Human Bio- pictures\muscle\myograp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19400"/>
            <a:ext cx="3962400" cy="3871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3581400"/>
          </a:xfrm>
        </p:spPr>
        <p:txBody>
          <a:bodyPr/>
          <a:lstStyle/>
          <a:p>
            <a:r>
              <a:rPr lang="en-US" sz="2400" i="1" u="sng" dirty="0" smtClean="0"/>
              <a:t>Twitch</a:t>
            </a:r>
            <a:r>
              <a:rPr lang="en-US" sz="2400" i="1" dirty="0" smtClean="0"/>
              <a:t>: </a:t>
            </a:r>
            <a:r>
              <a:rPr lang="en-US" sz="2400" dirty="0" smtClean="0"/>
              <a:t>single contractions only last a fraction of a second!</a:t>
            </a:r>
          </a:p>
          <a:p>
            <a:r>
              <a:rPr lang="en-US" sz="2400" i="1" u="sng" dirty="0" err="1" smtClean="0"/>
              <a:t>Treppe</a:t>
            </a:r>
            <a:r>
              <a:rPr lang="en-US" sz="2400" i="1" dirty="0" smtClean="0"/>
              <a:t>:</a:t>
            </a:r>
            <a:r>
              <a:rPr lang="en-US" sz="2400" dirty="0" smtClean="0"/>
              <a:t> “staircase phenomenon” contractions get stronger as muscle warms up.</a:t>
            </a:r>
          </a:p>
          <a:p>
            <a:r>
              <a:rPr lang="en-US" sz="2400" i="1" u="sng" dirty="0" smtClean="0"/>
              <a:t>Tetanus</a:t>
            </a:r>
            <a:r>
              <a:rPr lang="en-US" sz="2400" i="1" dirty="0" smtClean="0"/>
              <a:t>:</a:t>
            </a:r>
            <a:r>
              <a:rPr lang="en-US" sz="2400" dirty="0" smtClean="0"/>
              <a:t> stimuli are rapid enough to sustain a contraction may be incomplete (quivering) or complete.</a:t>
            </a:r>
          </a:p>
          <a:p>
            <a:r>
              <a:rPr lang="en-US" sz="2400" i="1" u="sng" dirty="0" smtClean="0"/>
              <a:t>Fatigue</a:t>
            </a:r>
            <a:r>
              <a:rPr lang="en-US" sz="2400" i="1" dirty="0" smtClean="0"/>
              <a:t>:</a:t>
            </a:r>
            <a:r>
              <a:rPr lang="en-US" sz="2400" dirty="0" smtClean="0"/>
              <a:t> muscle not able to respond to ANY stimulus (no ATP)</a:t>
            </a:r>
          </a:p>
          <a:p>
            <a:r>
              <a:rPr lang="en-US" sz="2400" i="1" u="sng" dirty="0" smtClean="0"/>
              <a:t>Muscle tone</a:t>
            </a:r>
            <a:r>
              <a:rPr lang="en-US" sz="2400" i="1" dirty="0" smtClean="0"/>
              <a:t>:</a:t>
            </a:r>
            <a:r>
              <a:rPr lang="en-US" sz="2400" dirty="0" smtClean="0"/>
              <a:t> low level contraction in awake person (maintains </a:t>
            </a:r>
          </a:p>
          <a:p>
            <a:pPr>
              <a:buNone/>
            </a:pPr>
            <a:r>
              <a:rPr lang="en-US" sz="2400" dirty="0" smtClean="0"/>
              <a:t>	posture)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S:\Science\Human Bio\Human Bio- pictures\muscle\myograph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5867400" cy="2952750"/>
          </a:xfrm>
          <a:prstGeom prst="rect">
            <a:avLst/>
          </a:prstGeom>
          <a:noFill/>
        </p:spPr>
      </p:pic>
      <p:pic>
        <p:nvPicPr>
          <p:cNvPr id="5" name="Picture 3" descr="S:\Science\Human Bio\Human Bio- pictures\muscle\myograp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581400"/>
            <a:ext cx="3043029" cy="2973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Graded Strength Principle-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013325"/>
          </a:xfrm>
        </p:spPr>
        <p:txBody>
          <a:bodyPr/>
          <a:lstStyle/>
          <a:p>
            <a:r>
              <a:rPr lang="en-US" sz="2800" dirty="0" smtClean="0"/>
              <a:t>As you lift a heavy object, more and more muscle fibers are “recruited” to resist stretching of the muscle until the load is matched.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	-called </a:t>
            </a:r>
            <a:r>
              <a:rPr lang="en-US" sz="2400" i="1" dirty="0" smtClean="0"/>
              <a:t>stretch reflex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	(negative feedback loop)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- prevents wasting energy</a:t>
            </a:r>
          </a:p>
          <a:p>
            <a:pPr>
              <a:buNone/>
            </a:pPr>
            <a:r>
              <a:rPr lang="en-US" sz="2400" dirty="0" smtClean="0"/>
              <a:t>		and using more muscle</a:t>
            </a:r>
          </a:p>
          <a:p>
            <a:pPr>
              <a:buNone/>
            </a:pPr>
            <a:r>
              <a:rPr lang="en-US" sz="2400" dirty="0" smtClean="0"/>
              <a:t>		than needed.</a:t>
            </a:r>
          </a:p>
          <a:p>
            <a:endParaRPr lang="en-US" dirty="0"/>
          </a:p>
        </p:txBody>
      </p:sp>
      <p:pic>
        <p:nvPicPr>
          <p:cNvPr id="25602" name="Picture 2" descr="http://www.colorado.edu/intphys/Class/IPHY3730/image/figure8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43053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Iso</a:t>
            </a:r>
            <a:r>
              <a:rPr lang="en-US" b="1" i="1" u="sng" dirty="0" smtClean="0"/>
              <a:t>tonic</a:t>
            </a:r>
            <a:r>
              <a:rPr lang="en-US" b="1" u="sng" dirty="0" smtClean="0"/>
              <a:t> vs. Iso</a:t>
            </a:r>
            <a:r>
              <a:rPr lang="en-US" b="1" i="1" u="sng" dirty="0" smtClean="0"/>
              <a:t>metric</a:t>
            </a:r>
            <a:r>
              <a:rPr lang="en-US" u="sng" dirty="0" smtClean="0"/>
              <a:t> </a:t>
            </a:r>
            <a:r>
              <a:rPr lang="en-US" b="1" u="sng" dirty="0" smtClean="0"/>
              <a:t>contractions-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372600" cy="4937125"/>
          </a:xfrm>
        </p:spPr>
        <p:txBody>
          <a:bodyPr/>
          <a:lstStyle/>
          <a:p>
            <a:r>
              <a:rPr lang="en-US" u="sng" dirty="0" smtClean="0"/>
              <a:t>Isotonic</a:t>
            </a:r>
            <a:r>
              <a:rPr lang="en-US" dirty="0" smtClean="0"/>
              <a:t>- muscle tension constant &amp; muscle shortens (movement)</a:t>
            </a:r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u="sng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26626" name="Picture 2" descr="http://legacy.owensboro.kctcs.edu/GCaplan/anat/images/Image38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7964172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525963"/>
          </a:xfrm>
        </p:spPr>
        <p:txBody>
          <a:bodyPr/>
          <a:lstStyle/>
          <a:p>
            <a:r>
              <a:rPr lang="en-US" u="sng" dirty="0" smtClean="0"/>
              <a:t>Isometric</a:t>
            </a:r>
            <a:r>
              <a:rPr lang="en-US" dirty="0" smtClean="0"/>
              <a:t>- tension increases but muscle can’t shorten (load too heavy)</a:t>
            </a:r>
          </a:p>
          <a:p>
            <a:endParaRPr lang="en-US" dirty="0"/>
          </a:p>
        </p:txBody>
      </p:sp>
      <p:pic>
        <p:nvPicPr>
          <p:cNvPr id="27650" name="Picture 2" descr="http://legacy.owensboro.kctcs.edu/GCaplan/anat/images/Image38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8028167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Functions: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" y="635000"/>
            <a:ext cx="4117428" cy="2489200"/>
            <a:chOff x="762000" y="635000"/>
            <a:chExt cx="4117428" cy="2489200"/>
          </a:xfrm>
        </p:grpSpPr>
        <p:sp>
          <p:nvSpPr>
            <p:cNvPr id="4" name="Rectangle 3"/>
            <p:cNvSpPr/>
            <p:nvPr/>
          </p:nvSpPr>
          <p:spPr>
            <a:xfrm>
              <a:off x="762000" y="1524000"/>
              <a:ext cx="24429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/>
                <a:t>Movement</a:t>
              </a:r>
            </a:p>
          </p:txBody>
        </p:sp>
        <p:pic>
          <p:nvPicPr>
            <p:cNvPr id="1026" name="Picture 2" descr="C:\Documents and Settings\petereri\Local Settings\Temporary Internet Files\Content.IE5\SNDK5JYW\MMAG00287_0000[1]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9400" y="635000"/>
              <a:ext cx="2060028" cy="2489200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1066800" y="4724400"/>
            <a:ext cx="5626234" cy="1870438"/>
            <a:chOff x="1066800" y="4724400"/>
            <a:chExt cx="5626234" cy="1870438"/>
          </a:xfrm>
        </p:grpSpPr>
        <p:sp>
          <p:nvSpPr>
            <p:cNvPr id="8" name="Rectangle 7"/>
            <p:cNvSpPr/>
            <p:nvPr/>
          </p:nvSpPr>
          <p:spPr>
            <a:xfrm>
              <a:off x="3429000" y="5334000"/>
              <a:ext cx="326403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/>
                <a:t>Heat</a:t>
              </a:r>
              <a:r>
                <a:rPr lang="en-US" dirty="0"/>
                <a:t> </a:t>
              </a:r>
              <a:r>
                <a:rPr lang="en-US" sz="3600" dirty="0" smtClean="0"/>
                <a:t>Production</a:t>
              </a:r>
            </a:p>
            <a:p>
              <a:pPr algn="ctr"/>
              <a:r>
                <a:rPr lang="en-US" sz="2400" dirty="0" smtClean="0"/>
                <a:t>(shivering)</a:t>
              </a:r>
              <a:endParaRPr lang="en-US" sz="2400" dirty="0"/>
            </a:p>
          </p:txBody>
        </p:sp>
        <p:pic>
          <p:nvPicPr>
            <p:cNvPr id="1028" name="Picture 4" descr="http://listentoleon.net/wp/wp-content/uploads/2009/10/shivering-clip-ar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800" y="4724400"/>
              <a:ext cx="1522450" cy="1870438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/>
        </p:nvGrpSpPr>
        <p:grpSpPr>
          <a:xfrm>
            <a:off x="3124200" y="2362200"/>
            <a:ext cx="5547360" cy="2448393"/>
            <a:chOff x="3124200" y="2362200"/>
            <a:chExt cx="5547360" cy="2448393"/>
          </a:xfrm>
        </p:grpSpPr>
        <p:sp>
          <p:nvSpPr>
            <p:cNvPr id="10" name="Rectangle 9"/>
            <p:cNvSpPr/>
            <p:nvPr/>
          </p:nvSpPr>
          <p:spPr>
            <a:xfrm>
              <a:off x="3124200" y="3429000"/>
              <a:ext cx="16423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Posture</a:t>
              </a:r>
            </a:p>
          </p:txBody>
        </p:sp>
        <p:pic>
          <p:nvPicPr>
            <p:cNvPr id="1030" name="Picture 6" descr="http://burkecleland.com/wp-content/uploads/2009/05/postur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2362200"/>
              <a:ext cx="3413760" cy="244839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Muscle Structure</a:t>
            </a:r>
            <a:endParaRPr lang="en-US" dirty="0"/>
          </a:p>
        </p:txBody>
      </p:sp>
      <p:pic>
        <p:nvPicPr>
          <p:cNvPr id="2050" name="Picture 2" descr="http://www.goworkoutmom.com/wp-content/uploads/2008/02/muscle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7010400" cy="4143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2362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Muscle</a:t>
            </a:r>
          </a:p>
          <a:p>
            <a:pPr algn="ctr"/>
            <a:r>
              <a:rPr lang="en-US" sz="2800" b="1" dirty="0" smtClean="0"/>
              <a:t>↓</a:t>
            </a:r>
          </a:p>
          <a:p>
            <a:pPr algn="ctr"/>
            <a:r>
              <a:rPr lang="en-US" sz="2800" b="1" dirty="0" smtClean="0"/>
              <a:t>Fascicles</a:t>
            </a:r>
          </a:p>
          <a:p>
            <a:pPr algn="ctr"/>
            <a:r>
              <a:rPr lang="en-US" sz="2800" b="1" dirty="0" smtClean="0"/>
              <a:t>↓</a:t>
            </a:r>
          </a:p>
          <a:p>
            <a:pPr algn="ctr"/>
            <a:r>
              <a:rPr lang="en-US" sz="2800" b="1" dirty="0" smtClean="0"/>
              <a:t>Muscle Fibers </a:t>
            </a:r>
            <a:r>
              <a:rPr lang="en-US" sz="2000" b="1" dirty="0" smtClean="0"/>
              <a:t>(cells)</a:t>
            </a:r>
          </a:p>
          <a:p>
            <a:pPr algn="ctr"/>
            <a:r>
              <a:rPr lang="en-US" sz="2800" b="1" dirty="0" smtClean="0"/>
              <a:t>↓</a:t>
            </a:r>
          </a:p>
          <a:p>
            <a:pPr algn="ctr"/>
            <a:r>
              <a:rPr lang="en-US" sz="2800" b="1" dirty="0" smtClean="0"/>
              <a:t>Myofibrils</a:t>
            </a:r>
          </a:p>
          <a:p>
            <a:pPr algn="ctr"/>
            <a:r>
              <a:rPr lang="en-US" sz="2800" b="1" dirty="0" smtClean="0"/>
              <a:t>↓</a:t>
            </a:r>
          </a:p>
          <a:p>
            <a:pPr algn="ctr"/>
            <a:r>
              <a:rPr lang="en-US" sz="2800" b="1" dirty="0" err="1" smtClean="0"/>
              <a:t>Sarcomeres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smtClean="0"/>
              <a:t>↓</a:t>
            </a:r>
          </a:p>
          <a:p>
            <a:pPr algn="ctr"/>
            <a:r>
              <a:rPr lang="en-US" sz="2800" b="1" dirty="0" err="1" smtClean="0"/>
              <a:t>Myofilaments</a:t>
            </a:r>
            <a:r>
              <a:rPr lang="en-US" sz="2800" b="1" dirty="0" smtClean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actin</a:t>
            </a:r>
            <a:r>
              <a:rPr lang="en-US" sz="2000" b="1" dirty="0" smtClean="0"/>
              <a:t> and myosin) 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119786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Microscopic anatomy of Striated Muscle: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3434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-</a:t>
            </a:r>
            <a:r>
              <a:rPr lang="en-US" dirty="0" smtClean="0"/>
              <a:t> A muscle cell is also often called a </a:t>
            </a:r>
            <a:r>
              <a:rPr lang="en-US" i="1" dirty="0" smtClean="0"/>
              <a:t>muscle fiber</a:t>
            </a:r>
            <a:r>
              <a:rPr lang="en-US" dirty="0" smtClean="0"/>
              <a:t> – VERY long, VERY thin, multinucleate</a:t>
            </a:r>
          </a:p>
          <a:p>
            <a:r>
              <a:rPr lang="en-US" dirty="0" smtClean="0"/>
              <a:t>- a muscle fiber has many tiny parallel fibers called </a:t>
            </a:r>
            <a:r>
              <a:rPr lang="en-US" i="1" dirty="0" smtClean="0"/>
              <a:t>myofibrils</a:t>
            </a:r>
            <a:r>
              <a:rPr lang="en-US" dirty="0" smtClean="0"/>
              <a:t> </a:t>
            </a:r>
          </a:p>
          <a:p>
            <a:r>
              <a:rPr lang="en-US" dirty="0" smtClean="0"/>
              <a:t>- a myofibril is a long lineup of many </a:t>
            </a:r>
            <a:r>
              <a:rPr lang="en-US" b="1" u="sng" dirty="0" smtClean="0"/>
              <a:t>contractile units</a:t>
            </a:r>
            <a:r>
              <a:rPr lang="en-US" b="1" dirty="0" smtClean="0"/>
              <a:t> </a:t>
            </a:r>
            <a:r>
              <a:rPr lang="en-US" dirty="0" smtClean="0"/>
              <a:t>called </a:t>
            </a:r>
            <a:r>
              <a:rPr lang="en-US" i="1" dirty="0" err="1" smtClean="0"/>
              <a:t>sarcomeres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7650" name="Picture 2" descr="\\hillhfs\Teachers$\petereri\My Pictures\Human Bio\muscle\MuscSarcom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350" y="2438400"/>
            <a:ext cx="4438650" cy="4191000"/>
          </a:xfrm>
          <a:prstGeom prst="rect">
            <a:avLst/>
          </a:prstGeom>
          <a:noFill/>
        </p:spPr>
      </p:pic>
      <p:sp>
        <p:nvSpPr>
          <p:cNvPr id="14" name="Down Arrow 13"/>
          <p:cNvSpPr/>
          <p:nvPr/>
        </p:nvSpPr>
        <p:spPr>
          <a:xfrm>
            <a:off x="6172200" y="2057400"/>
            <a:ext cx="304800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05400" y="1676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muscle fiber (muscle cell)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Sarcomeres</a:t>
            </a:r>
            <a:endParaRPr lang="en-US" dirty="0"/>
          </a:p>
        </p:txBody>
      </p:sp>
      <p:pic>
        <p:nvPicPr>
          <p:cNvPr id="55298" name="Picture 2" descr="http://ab.mec.edu/abrhs/science/AnatPhys_Labs/images/sarcom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3562350" cy="2390775"/>
          </a:xfrm>
          <a:prstGeom prst="rect">
            <a:avLst/>
          </a:prstGeom>
          <a:noFill/>
        </p:spPr>
      </p:pic>
      <p:pic>
        <p:nvPicPr>
          <p:cNvPr id="55300" name="Picture 4" descr="http://themedicalbiochemistrypage.org/images/musclestru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066800"/>
            <a:ext cx="5867400" cy="40827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5867400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made of thousands of </a:t>
            </a:r>
          </a:p>
          <a:p>
            <a:pPr lvl="0">
              <a:buNone/>
            </a:pPr>
            <a:r>
              <a:rPr lang="en-US" sz="2200" dirty="0" smtClean="0"/>
              <a:t>“intermeshed” thick and </a:t>
            </a:r>
          </a:p>
          <a:p>
            <a:pPr lvl="0">
              <a:buNone/>
            </a:pPr>
            <a:r>
              <a:rPr lang="en-US" sz="2200" dirty="0" smtClean="0"/>
              <a:t>thin </a:t>
            </a:r>
            <a:r>
              <a:rPr lang="en-US" sz="2200" i="1" u="sng" dirty="0" err="1" smtClean="0"/>
              <a:t>myofilaments</a:t>
            </a:r>
            <a:endParaRPr lang="en-US" sz="2200" i="1" u="sng" dirty="0" smtClean="0"/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200" dirty="0" smtClean="0"/>
              <a:t>Thin filaments contain</a:t>
            </a:r>
          </a:p>
          <a:p>
            <a:pPr lvl="0">
              <a:buNone/>
            </a:pPr>
            <a:r>
              <a:rPr lang="en-US" sz="2200" dirty="0" smtClean="0"/>
              <a:t> the active protein </a:t>
            </a:r>
            <a:r>
              <a:rPr lang="en-US" sz="2200" i="1" u="sng" dirty="0" err="1" smtClean="0"/>
              <a:t>actin</a:t>
            </a:r>
            <a:endParaRPr lang="en-US" sz="2200" i="1" u="sng" dirty="0" smtClean="0"/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200" dirty="0" smtClean="0"/>
              <a:t>Thick filaments </a:t>
            </a:r>
          </a:p>
          <a:p>
            <a:pPr lvl="0">
              <a:buNone/>
            </a:pPr>
            <a:r>
              <a:rPr lang="en-US" sz="2200" dirty="0" smtClean="0"/>
              <a:t>contain the protein </a:t>
            </a:r>
            <a:r>
              <a:rPr lang="en-US" sz="2200" i="1" u="sng" dirty="0" smtClean="0"/>
              <a:t>myosin</a:t>
            </a:r>
          </a:p>
          <a:p>
            <a:pPr lvl="0">
              <a:buNone/>
            </a:pPr>
            <a:endParaRPr lang="en-US" sz="800" dirty="0" smtClean="0"/>
          </a:p>
          <a:p>
            <a:pPr lvl="0"/>
            <a:r>
              <a:rPr lang="en-US" sz="2200" dirty="0" smtClean="0"/>
              <a:t>Thick and thin </a:t>
            </a:r>
          </a:p>
          <a:p>
            <a:pPr lvl="0">
              <a:buNone/>
            </a:pPr>
            <a:r>
              <a:rPr lang="en-US" sz="2200" dirty="0" smtClean="0"/>
              <a:t>filaments give muscle the </a:t>
            </a:r>
            <a:r>
              <a:rPr lang="en-US" sz="2200" i="1" dirty="0" smtClean="0"/>
              <a:t>striated</a:t>
            </a:r>
            <a:r>
              <a:rPr lang="en-US" sz="2200" dirty="0" smtClean="0"/>
              <a:t> appearance</a:t>
            </a:r>
            <a:endParaRPr lang="en-US" sz="1200" dirty="0" smtClean="0"/>
          </a:p>
          <a:p>
            <a:pPr lvl="0"/>
            <a:r>
              <a:rPr lang="en-US" sz="2200" dirty="0" smtClean="0"/>
              <a:t>Dark bands=thick &amp; thin filaments   	“the </a:t>
            </a:r>
            <a:r>
              <a:rPr lang="en-US" sz="2200" b="1" dirty="0" smtClean="0"/>
              <a:t>A </a:t>
            </a:r>
            <a:r>
              <a:rPr lang="en-US" sz="2200" dirty="0" smtClean="0"/>
              <a:t>band”</a:t>
            </a:r>
          </a:p>
          <a:p>
            <a:pPr lvl="0"/>
            <a:r>
              <a:rPr lang="en-US" sz="2200" dirty="0" smtClean="0"/>
              <a:t>Light bands= only thin filament		“the </a:t>
            </a:r>
            <a:r>
              <a:rPr lang="en-US" sz="2200" b="1" dirty="0" smtClean="0"/>
              <a:t>I </a:t>
            </a:r>
            <a:r>
              <a:rPr lang="en-US" sz="2200" dirty="0" smtClean="0"/>
              <a:t>band”</a:t>
            </a:r>
          </a:p>
          <a:p>
            <a:pPr lvl="0"/>
            <a:r>
              <a:rPr lang="en-US" sz="2200" dirty="0" smtClean="0"/>
              <a:t>Ends of </a:t>
            </a:r>
            <a:r>
              <a:rPr lang="en-US" sz="2200" dirty="0" err="1" smtClean="0"/>
              <a:t>sarcomeres</a:t>
            </a:r>
            <a:r>
              <a:rPr lang="en-US" sz="2200" dirty="0" smtClean="0"/>
              <a:t>				“the </a:t>
            </a:r>
            <a:r>
              <a:rPr lang="en-US" sz="2200" b="1" dirty="0" smtClean="0"/>
              <a:t>Z </a:t>
            </a:r>
            <a:r>
              <a:rPr lang="en-US" sz="2200" dirty="0" smtClean="0"/>
              <a:t>line</a:t>
            </a:r>
            <a:r>
              <a:rPr lang="en-US" sz="2200" b="1" dirty="0" smtClean="0"/>
              <a:t>”</a:t>
            </a:r>
            <a:endParaRPr lang="en-US" sz="2200" dirty="0" smtClean="0"/>
          </a:p>
          <a:p>
            <a:pPr lvl="0"/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Sarcomere</a:t>
            </a:r>
            <a:r>
              <a:rPr lang="en-US" sz="2800" dirty="0" smtClean="0"/>
              <a:t> cross-sectional view</a:t>
            </a:r>
            <a:endParaRPr lang="en-US" sz="2800" dirty="0"/>
          </a:p>
        </p:txBody>
      </p:sp>
      <p:pic>
        <p:nvPicPr>
          <p:cNvPr id="1026" name="Picture 2" descr="http://course1.winona.edu/sberg/ILLUST/muscl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829161" cy="4572000"/>
          </a:xfrm>
          <a:prstGeom prst="rect">
            <a:avLst/>
          </a:prstGeom>
          <a:noFill/>
        </p:spPr>
      </p:pic>
      <p:pic>
        <p:nvPicPr>
          <p:cNvPr id="1027" name="Picture 3" descr="C:\Users\Eric\Documents\human bio\muscle\SarcomereStru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321" y="1752600"/>
            <a:ext cx="466436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Contraction of a </a:t>
            </a:r>
            <a:r>
              <a:rPr lang="en-US" b="1" u="sng" dirty="0" err="1" smtClean="0"/>
              <a:t>Sarcomere</a:t>
            </a:r>
            <a:r>
              <a:rPr lang="en-US" b="1" u="sng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Clr>
                <a:schemeClr val="accent2"/>
              </a:buClr>
              <a:buSzPct val="110000"/>
              <a:buFont typeface="+mj-lt"/>
              <a:buAutoNum type="arabicPeriod"/>
            </a:pPr>
            <a:r>
              <a:rPr lang="en-US" dirty="0" smtClean="0"/>
              <a:t>a NERVE IMPULSE at the nerve/muscle synapse releases </a:t>
            </a:r>
            <a:r>
              <a:rPr lang="en-US" i="1" dirty="0" smtClean="0"/>
              <a:t>acetylcholine</a:t>
            </a:r>
            <a:endParaRPr lang="en-US" dirty="0" smtClean="0"/>
          </a:p>
          <a:p>
            <a:pPr marL="514350" indent="-514350">
              <a:buClr>
                <a:schemeClr val="accent2"/>
              </a:buClr>
              <a:buSzPct val="110000"/>
              <a:buFont typeface="+mj-lt"/>
              <a:buAutoNum type="arabicPeriod"/>
            </a:pPr>
            <a:r>
              <a:rPr lang="en-US" dirty="0" smtClean="0"/>
              <a:t>stimulation of acetylcholine receptors in muscle cell membrane causes the muscle cell to release Ca++ ions form the </a:t>
            </a:r>
            <a:r>
              <a:rPr lang="en-US" i="1" dirty="0" err="1" smtClean="0"/>
              <a:t>sarcoplasmic</a:t>
            </a:r>
            <a:r>
              <a:rPr lang="en-US" i="1" dirty="0" smtClean="0"/>
              <a:t> reticulum</a:t>
            </a:r>
            <a:r>
              <a:rPr lang="en-US" dirty="0" smtClean="0"/>
              <a:t> (SR)</a:t>
            </a:r>
          </a:p>
          <a:p>
            <a:pPr marL="514350" indent="-514350">
              <a:buClr>
                <a:schemeClr val="accent2"/>
              </a:buClr>
              <a:buSzPct val="110000"/>
              <a:buFont typeface="+mj-lt"/>
              <a:buAutoNum type="arabicPeriod"/>
            </a:pPr>
            <a:r>
              <a:rPr lang="en-US" dirty="0" smtClean="0"/>
              <a:t>the Ca++ stimulates many reactions per second between </a:t>
            </a:r>
            <a:r>
              <a:rPr lang="en-US" dirty="0" err="1" smtClean="0"/>
              <a:t>actin</a:t>
            </a:r>
            <a:r>
              <a:rPr lang="en-US" dirty="0" smtClean="0"/>
              <a:t> and myosin in the thin and thick filaments (</a:t>
            </a:r>
            <a:r>
              <a:rPr lang="en-US" dirty="0" err="1" smtClean="0"/>
              <a:t>actin</a:t>
            </a:r>
            <a:r>
              <a:rPr lang="en-US" dirty="0" smtClean="0"/>
              <a:t> &amp; myosin bind)</a:t>
            </a:r>
          </a:p>
          <a:p>
            <a:pPr marL="514350" indent="-514350">
              <a:buClr>
                <a:schemeClr val="accent2"/>
              </a:buClr>
              <a:buSzPct val="110000"/>
              <a:buFont typeface="+mj-lt"/>
              <a:buAutoNum type="arabicPeriod"/>
            </a:pPr>
            <a:r>
              <a:rPr lang="en-US" dirty="0" smtClean="0"/>
              <a:t>thin and thick filaments slide past each other causing the muscle to shorten</a:t>
            </a:r>
          </a:p>
          <a:p>
            <a:pPr marL="514350" indent="-514350">
              <a:buClr>
                <a:schemeClr val="accent2"/>
              </a:buClr>
              <a:buSzPct val="110000"/>
              <a:buFont typeface="+mj-lt"/>
              <a:buAutoNum type="arabicPeriod"/>
            </a:pPr>
            <a:r>
              <a:rPr lang="en-US" dirty="0" smtClean="0"/>
              <a:t>- this requires energy from ATP that is present in muscle cell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819400" y="5638800"/>
            <a:ext cx="6096000" cy="933510"/>
            <a:chOff x="2819400" y="5638800"/>
            <a:chExt cx="6096000" cy="933510"/>
          </a:xfrm>
        </p:grpSpPr>
        <p:sp>
          <p:nvSpPr>
            <p:cNvPr id="4" name="Down Arrow 3"/>
            <p:cNvSpPr/>
            <p:nvPr/>
          </p:nvSpPr>
          <p:spPr>
            <a:xfrm>
              <a:off x="5334000" y="5638800"/>
              <a:ext cx="2286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19400" y="6172200"/>
              <a:ext cx="60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(From cell respiration:  Glucose + oxygen→ ATP + CO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-When nerve impulses are over, Ca++ is pumped back into SR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actin</a:t>
            </a:r>
            <a:r>
              <a:rPr lang="en-US" dirty="0" smtClean="0"/>
              <a:t> &amp; myosin are no longer bound together</a:t>
            </a:r>
          </a:p>
          <a:p>
            <a:r>
              <a:rPr lang="en-US" dirty="0" smtClean="0"/>
              <a:t>-thin and thick filaments slide back to their original position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ck4biology.info/c4b/11/11.2/narrowedban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100" y="685800"/>
            <a:ext cx="860586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1127</TotalTime>
  <Words>474</Words>
  <Application>Microsoft Office PowerPoint</Application>
  <PresentationFormat>On-screen Show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Muscular System</vt:lpstr>
      <vt:lpstr>General Functions:</vt:lpstr>
      <vt:lpstr>Levels of Muscle Structure</vt:lpstr>
      <vt:lpstr>Microscopic anatomy of Striated Muscle: </vt:lpstr>
      <vt:lpstr>Sarcomeres</vt:lpstr>
      <vt:lpstr>Sarcomere cross-sectional view</vt:lpstr>
      <vt:lpstr>Contraction of a Sarcomere: </vt:lpstr>
      <vt:lpstr>Relaxation</vt:lpstr>
      <vt:lpstr>Slide 9</vt:lpstr>
      <vt:lpstr>Respiration in Muscle Cells-</vt:lpstr>
      <vt:lpstr>Types of Muscle Fibers- </vt:lpstr>
      <vt:lpstr>Slide 12</vt:lpstr>
      <vt:lpstr>Muscle Contractions- </vt:lpstr>
      <vt:lpstr>Slide 14</vt:lpstr>
      <vt:lpstr>Graded Strength Principle- </vt:lpstr>
      <vt:lpstr>Isotonic vs. Isometric contractions- </vt:lpstr>
      <vt:lpstr>Slide 17</vt:lpstr>
    </vt:vector>
  </TitlesOfParts>
  <Company>Hillsboro School Distreict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System</dc:title>
  <dc:creator>profile</dc:creator>
  <cp:lastModifiedBy>petereri</cp:lastModifiedBy>
  <cp:revision>89</cp:revision>
  <dcterms:created xsi:type="dcterms:W3CDTF">2009-12-04T17:12:28Z</dcterms:created>
  <dcterms:modified xsi:type="dcterms:W3CDTF">2011-02-16T17:28:27Z</dcterms:modified>
</cp:coreProperties>
</file>