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C96-9B16-4803-A1B1-CACD12094901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467-645A-4C40-B272-ED26ED98C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C96-9B16-4803-A1B1-CACD12094901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467-645A-4C40-B272-ED26ED98C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C96-9B16-4803-A1B1-CACD12094901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467-645A-4C40-B272-ED26ED98C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C96-9B16-4803-A1B1-CACD12094901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467-645A-4C40-B272-ED26ED98C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C96-9B16-4803-A1B1-CACD12094901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467-645A-4C40-B272-ED26ED98C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C96-9B16-4803-A1B1-CACD12094901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467-645A-4C40-B272-ED26ED98C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C96-9B16-4803-A1B1-CACD12094901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467-645A-4C40-B272-ED26ED98C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C96-9B16-4803-A1B1-CACD12094901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467-645A-4C40-B272-ED26ED98C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C96-9B16-4803-A1B1-CACD12094901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467-645A-4C40-B272-ED26ED98C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C96-9B16-4803-A1B1-CACD12094901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467-645A-4C40-B272-ED26ED98C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0C96-9B16-4803-A1B1-CACD12094901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0467-645A-4C40-B272-ED26ED98C9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0C96-9B16-4803-A1B1-CACD12094901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70467-645A-4C40-B272-ED26ED98C9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google.com/imgres?imgurl=http://www.biochem.arizona.edu/classes/bioc462/462bh2008/462bhonorsprojects/462bhonors2007/gsantarelli/glucose.gif&amp;imgrefurl=http://www.biochem.arizona.edu/classes/bioc462/462bh2008/462bhonorsprojects/462bhonors2007/gsantarelli/experimentbackground.html&amp;usg=__Yxn93ClAGo-Lz-x6Lkg-NVlWc6w=&amp;h=295&amp;w=281&amp;sz=10&amp;hl=en&amp;start=2&amp;itbs=1&amp;tbnid=-FcI0BRwWOa9EM:&amp;tbnh=115&amp;tbnw=110&amp;prev=/images?q=glucose&amp;hl=en&amp;gbv=2&amp;tbs=isch:1" TargetMode="External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hyperlink" Target="http://www.hotbodytraining.com/wp-content/pics/protein_beef.jpg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hyperlink" Target="http://www.google.com/imgres?imgurl=http://www.chemistry.wustl.edu/~edudev/LabTutorials/Water/PublicWaterSupply/images/nacl.jpg&amp;imgrefurl=http://www.chemistry.wustl.edu/~edudev/LabTutorials/Water/PublicWaterSupply/PublicWaterSupply.html&amp;usg=__CD96jgV87K-KKDwEz7Bc8impjzg=&amp;h=225&amp;w=250&amp;sz=36&amp;hl=en&amp;start=3&amp;sig2=1Rz6rsCwythb8N370hpLfQ&amp;itbs=1&amp;tbnid=dRrjzQl1eKTmBM:&amp;tbnh=100&amp;tbnw=111&amp;prev=/images?q=NaCl&amp;hl=en&amp;gbv=2&amp;tbs=isch:1&amp;ei=jNHqS92hK9G0rAfax5zUC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>
            <a:normAutofit/>
          </a:bodyPr>
          <a:lstStyle/>
          <a:p>
            <a:r>
              <a:rPr lang="en-US" sz="4400" u="sng" dirty="0" err="1" smtClean="0"/>
              <a:t>Chemosense</a:t>
            </a:r>
            <a:r>
              <a:rPr lang="en-US" sz="4400" u="sng" dirty="0" smtClean="0"/>
              <a:t>:  Smell and Taste</a:t>
            </a:r>
            <a:endParaRPr lang="en-US" dirty="0"/>
          </a:p>
        </p:txBody>
      </p:sp>
      <p:pic>
        <p:nvPicPr>
          <p:cNvPr id="1026" name="Picture 2" descr="http://mashedmusings.files.wordpress.com/2009/03/smell-ro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638800" cy="4217353"/>
          </a:xfrm>
          <a:prstGeom prst="rect">
            <a:avLst/>
          </a:prstGeom>
          <a:noFill/>
        </p:spPr>
      </p:pic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371600"/>
            <a:ext cx="7268306" cy="457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tfd.com/MosbyMD/thumb/glossophar_ner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14600"/>
            <a:ext cx="3196133" cy="37338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71600" y="6027003"/>
            <a:ext cx="3962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-Facial &amp; </a:t>
            </a:r>
            <a:r>
              <a:rPr lang="en-US" sz="2400" dirty="0" err="1" smtClean="0"/>
              <a:t>Glossopharyngeal</a:t>
            </a:r>
            <a:r>
              <a:rPr lang="en-US" sz="2400" dirty="0" smtClean="0"/>
              <a:t> nerves carry taste info</a:t>
            </a:r>
            <a:endParaRPr lang="en-US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91200" y="5105400"/>
            <a:ext cx="335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-Taste is interpreted in parietal lobe of cerebral cortex</a:t>
            </a:r>
            <a:endParaRPr lang="en-US" sz="2400" dirty="0"/>
          </a:p>
        </p:txBody>
      </p:sp>
      <p:pic>
        <p:nvPicPr>
          <p:cNvPr id="1028" name="Picture 4" descr="http://pubs.acs.org/cen/images/7937/7937cov2.c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57200"/>
            <a:ext cx="2800350" cy="4482913"/>
          </a:xfrm>
          <a:prstGeom prst="rect">
            <a:avLst/>
          </a:prstGeom>
          <a:noFill/>
        </p:spPr>
      </p:pic>
      <p:pic>
        <p:nvPicPr>
          <p:cNvPr id="1030" name="Picture 6" descr="http://www.bing.com/health/article/mayo-117169/static/articles/mayo/A2B3C5470667B87DEF78D14F9EEF9B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0"/>
            <a:ext cx="2087051" cy="227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stogiefresh.com/journal/Cigar_Journal/Cigar_Science/Entries/2007/10/31_Cigar_Flavor_Recognition_and_Identification_files/supertaster-ID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-108966"/>
            <a:ext cx="6248400" cy="6966966"/>
          </a:xfrm>
          <a:prstGeom prst="rect">
            <a:avLst/>
          </a:prstGeom>
          <a:noFill/>
        </p:spPr>
      </p:pic>
      <p:pic>
        <p:nvPicPr>
          <p:cNvPr id="4" name="Picture 7" descr="S:\Science\Human Bio\Human Bio- pictures\nervous system\senses\taste-smell\ww5rn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edical-look.com/systems_images/Olfactory_sen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37367"/>
            <a:ext cx="4800600" cy="42608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5638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Smell-</a:t>
            </a:r>
            <a:endParaRPr lang="en-US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066800" y="533400"/>
            <a:ext cx="762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-sensed by </a:t>
            </a:r>
            <a:r>
              <a:rPr kumimoji="0" lang="en-US" sz="2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chemoreceptors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in the 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olfactory epithelium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 (found at the TOP of nasal cavity)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066800" y="1295400"/>
            <a:ext cx="784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-smell </a:t>
            </a:r>
            <a:r>
              <a:rPr kumimoji="0" lang="en-US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chemoreceptors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are unique nerve cells because they are constantly replaced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066800" y="6088559"/>
            <a:ext cx="7772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-</a:t>
            </a:r>
            <a:r>
              <a:rPr kumimoji="0" lang="en-US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odorants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S Mincho" pitchFamily="49" charset="-128"/>
                <a:cs typeface="Times New Roman" pitchFamily="18" charset="0"/>
              </a:rPr>
              <a:t> are dissolved in moist mucous membrane before they are smelled.  We have about 350 different types of odor receptors!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44034" grpId="0"/>
      <p:bldP spid="440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90600" y="0"/>
            <a:ext cx="335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-olfactory receptors pass through the </a:t>
            </a:r>
            <a:r>
              <a:rPr lang="en-US" sz="2400" dirty="0" err="1" smtClean="0"/>
              <a:t>cribiform</a:t>
            </a:r>
            <a:r>
              <a:rPr lang="en-US" sz="2400" dirty="0" smtClean="0"/>
              <a:t> plate of the skull to the olfactory bulb of the brain lying directly above.</a:t>
            </a:r>
            <a:endParaRPr 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43000" y="541020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-odor receptors fatigue quickly so we “get used” to smells</a:t>
            </a:r>
            <a:endParaRPr lang="en-US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0" y="58674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-smells interpreted in limbic system of brain (controls mood and is closely related to memories)</a:t>
            </a:r>
            <a:endParaRPr lang="en-US" sz="2400" dirty="0"/>
          </a:p>
        </p:txBody>
      </p:sp>
      <p:pic>
        <p:nvPicPr>
          <p:cNvPr id="6" name="Picture 5" descr="I10-85-bul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298" y="457200"/>
            <a:ext cx="4714702" cy="4804977"/>
          </a:xfrm>
          <a:prstGeom prst="rect">
            <a:avLst/>
          </a:prstGeom>
        </p:spPr>
      </p:pic>
      <p:pic>
        <p:nvPicPr>
          <p:cNvPr id="7" name="Picture 6" descr="olfa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209800"/>
            <a:ext cx="2971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S:\Science\Human Bio\Human Bio- pictures\nervous system\senses\taste-smell\nature05401-f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90600"/>
            <a:ext cx="6836636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716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Taste-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6800" y="718066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-The taste buds respond to </a:t>
            </a:r>
            <a:r>
              <a:rPr lang="en-US" sz="2400" i="1" dirty="0" smtClean="0"/>
              <a:t>gustatory </a:t>
            </a:r>
            <a:r>
              <a:rPr lang="en-US" sz="2400" dirty="0" smtClean="0"/>
              <a:t>(taste) info.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29200" y="5257800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-they are found on the </a:t>
            </a:r>
            <a:r>
              <a:rPr lang="en-US" sz="2400" i="1" dirty="0" smtClean="0"/>
              <a:t>papillae</a:t>
            </a:r>
            <a:r>
              <a:rPr lang="en-US" sz="2400" dirty="0" smtClean="0"/>
              <a:t> (tiny bumps) on tongue</a:t>
            </a:r>
            <a:endParaRPr lang="en-US" sz="24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43000" y="5257800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-each taste bud contains 50-125 gustatory cells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Science\Human Bio\Human Bio- pictures\nervous system\senses\taste-smell\tongue-02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967" y="533400"/>
            <a:ext cx="3275463" cy="2438400"/>
          </a:xfrm>
          <a:prstGeom prst="rect">
            <a:avLst/>
          </a:prstGeom>
          <a:noFill/>
        </p:spPr>
      </p:pic>
      <p:pic>
        <p:nvPicPr>
          <p:cNvPr id="1030" name="Picture 6" descr="S:\Science\Human Bio\Human Bio- pictures\nervous system\senses\taste-smell\ton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298" y="228600"/>
            <a:ext cx="2507302" cy="2778231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1143000" y="3200400"/>
            <a:ext cx="7848600" cy="3192901"/>
            <a:chOff x="1143000" y="3200400"/>
            <a:chExt cx="7848600" cy="3192901"/>
          </a:xfrm>
        </p:grpSpPr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1143000" y="3505200"/>
              <a:ext cx="2438400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/>
                <a:t>-chemicals must dissolve in saliva before they bind to receptors on taste buds and are tasted</a:t>
              </a:r>
              <a:endParaRPr lang="en-US" sz="2400" dirty="0"/>
            </a:p>
          </p:txBody>
        </p:sp>
        <p:pic>
          <p:nvPicPr>
            <p:cNvPr id="4098" name="Picture 2" descr="http://www.sciam.com/media/inline/2008-08/taste_1-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6200" y="3200400"/>
              <a:ext cx="5105400" cy="31929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:\Science\Human Bio\Human Bio- pictures\nervous system\senses\taste-smell\figure%208_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5816043" cy="44196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90600" y="48006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 -each taste bud responds to one of 4 (</a:t>
            </a:r>
            <a:r>
              <a:rPr lang="en-US" sz="2400" i="1" dirty="0" smtClean="0"/>
              <a:t>or 5?</a:t>
            </a:r>
            <a:r>
              <a:rPr lang="en-US" sz="2400" dirty="0" smtClean="0"/>
              <a:t>) primary tastes: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257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-Bitter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5257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-Sour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715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-Sweet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5715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-Salty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6172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</a:t>
            </a:r>
            <a:r>
              <a:rPr lang="en-US" sz="2400" dirty="0" err="1" smtClean="0"/>
              <a:t>Umami</a:t>
            </a:r>
            <a:r>
              <a:rPr lang="en-US" sz="2400" dirty="0" smtClean="0"/>
              <a:t> (meaty)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9448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u="sng" dirty="0" smtClean="0"/>
              <a:t>5</a:t>
            </a:r>
            <a:r>
              <a:rPr lang="en-US" sz="2800" dirty="0" smtClean="0">
                <a:effectLst/>
              </a:rPr>
              <a:t> tastes: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990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Sweet</a:t>
            </a:r>
            <a:r>
              <a:rPr lang="en-US" sz="2400" dirty="0" smtClean="0"/>
              <a:t> = simple sugars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362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Sour</a:t>
            </a:r>
            <a:r>
              <a:rPr lang="en-US" sz="2400" dirty="0" smtClean="0"/>
              <a:t> = acids (unripe fruit?)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3528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Bitter</a:t>
            </a:r>
            <a:r>
              <a:rPr lang="en-US" sz="2400" dirty="0" smtClean="0"/>
              <a:t> = base (poison)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419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Salty</a:t>
            </a:r>
            <a:r>
              <a:rPr lang="en-US" sz="2400" dirty="0" smtClean="0"/>
              <a:t> = salts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334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Umami</a:t>
            </a:r>
            <a:r>
              <a:rPr lang="en-US" sz="2400" b="1" dirty="0" smtClean="0"/>
              <a:t> (savory)</a:t>
            </a:r>
            <a:r>
              <a:rPr lang="en-US" sz="2400" dirty="0" smtClean="0"/>
              <a:t> = amino acids (</a:t>
            </a:r>
            <a:r>
              <a:rPr lang="en-US" sz="2400" dirty="0" err="1" smtClean="0"/>
              <a:t>glutamic</a:t>
            </a:r>
            <a:r>
              <a:rPr lang="en-US" sz="2400" dirty="0" smtClean="0"/>
              <a:t> acid)</a:t>
            </a:r>
            <a:endParaRPr lang="en-US" sz="2400" dirty="0"/>
          </a:p>
        </p:txBody>
      </p:sp>
      <p:pic>
        <p:nvPicPr>
          <p:cNvPr id="8" name="Picture 4" descr="http://www.sugarstacks.com/img/co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0"/>
            <a:ext cx="1905000" cy="1428750"/>
          </a:xfrm>
          <a:prstGeom prst="rect">
            <a:avLst/>
          </a:prstGeom>
          <a:noFill/>
        </p:spPr>
      </p:pic>
      <p:pic>
        <p:nvPicPr>
          <p:cNvPr id="9" name="Picture 2" descr="http://t0.gstatic.com/images?q=tbn:-FcI0BRwWOa9EM:http://www.biochem.arizona.edu/classes/bioc462/462bh2008/462bhonorsprojects/462bhonors2007/gsantarelli/glucose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04800"/>
            <a:ext cx="1371600" cy="1433947"/>
          </a:xfrm>
          <a:prstGeom prst="rect">
            <a:avLst/>
          </a:prstGeom>
          <a:noFill/>
        </p:spPr>
      </p:pic>
      <p:pic>
        <p:nvPicPr>
          <p:cNvPr id="10" name="Picture 4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8297" y="5784301"/>
            <a:ext cx="1524000" cy="1024538"/>
          </a:xfrm>
          <a:prstGeom prst="rect">
            <a:avLst/>
          </a:prstGeom>
          <a:noFill/>
        </p:spPr>
      </p:pic>
      <p:pic>
        <p:nvPicPr>
          <p:cNvPr id="1026" name="Picture 2" descr="http://www.3dchem.com/imagesofmolecules/glutamic-aci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7412" y="4800600"/>
            <a:ext cx="1836588" cy="1905000"/>
          </a:xfrm>
          <a:prstGeom prst="rect">
            <a:avLst/>
          </a:prstGeom>
          <a:noFill/>
        </p:spPr>
      </p:pic>
      <p:pic>
        <p:nvPicPr>
          <p:cNvPr id="1028" name="Picture 4" descr="http://www.sacbee.com/static/weblogs/health-and-fitness/Salt%2520Shak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4191000"/>
            <a:ext cx="1351211" cy="1191768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dRrjzQl1eKTmBM:http://www.chemistry.wustl.edu/~edudev/LabTutorials/Water/PublicWaterSupply/images/nacl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191000"/>
            <a:ext cx="1219200" cy="1098378"/>
          </a:xfrm>
          <a:prstGeom prst="rect">
            <a:avLst/>
          </a:prstGeom>
          <a:noFill/>
        </p:spPr>
      </p:pic>
      <p:pic>
        <p:nvPicPr>
          <p:cNvPr id="1032" name="Picture 8" descr="http://www.withamymac.com/news/wp-content/uploads/2009/08/tea_with_min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124200"/>
            <a:ext cx="1351752" cy="1504950"/>
          </a:xfrm>
          <a:prstGeom prst="rect">
            <a:avLst/>
          </a:prstGeom>
          <a:noFill/>
        </p:spPr>
      </p:pic>
      <p:pic>
        <p:nvPicPr>
          <p:cNvPr id="1034" name="Picture 10" descr="http://www.katarsdream.com/LEMONHEAD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00600" y="2133600"/>
            <a:ext cx="1765300" cy="1073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3000" y="5454134"/>
            <a:ext cx="8001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smtClean="0"/>
              <a:t>- There is NO SUCH THING as a taste map!!! Different tastes can be sensed in all areas of the tongue. (though not the same for all people)</a:t>
            </a:r>
            <a:endParaRPr lang="en-US" sz="2400" dirty="0"/>
          </a:p>
        </p:txBody>
      </p:sp>
      <p:pic>
        <p:nvPicPr>
          <p:cNvPr id="4" name="Picture 9" descr="http://www.understandingfoodadditives.org/assets/taste_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295400"/>
            <a:ext cx="3688528" cy="3624566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0600" y="685800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/>
              <a:t>TASTE MAP</a:t>
            </a:r>
            <a:endParaRPr lang="en-US" sz="2400" dirty="0"/>
          </a:p>
        </p:txBody>
      </p:sp>
      <p:grpSp>
        <p:nvGrpSpPr>
          <p:cNvPr id="2" name="Group 12"/>
          <p:cNvGrpSpPr/>
          <p:nvPr/>
        </p:nvGrpSpPr>
        <p:grpSpPr>
          <a:xfrm>
            <a:off x="1600200" y="228600"/>
            <a:ext cx="6705600" cy="5181600"/>
            <a:chOff x="1600200" y="304800"/>
            <a:chExt cx="6705600" cy="5181600"/>
          </a:xfrm>
        </p:grpSpPr>
        <p:sp>
          <p:nvSpPr>
            <p:cNvPr id="6" name="&quot;No&quot; Symbol 5"/>
            <p:cNvSpPr/>
            <p:nvPr/>
          </p:nvSpPr>
          <p:spPr>
            <a:xfrm>
              <a:off x="2286000" y="304800"/>
              <a:ext cx="5334000" cy="5181600"/>
            </a:xfrm>
            <a:prstGeom prst="noSmoking">
              <a:avLst/>
            </a:prstGeom>
            <a:solidFill>
              <a:srgbClr val="FF0000"/>
            </a:solidFill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00200" y="1981200"/>
              <a:ext cx="6705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0" b="1" dirty="0" smtClean="0">
                  <a:latin typeface="Stencil" pitchFamily="82" charset="0"/>
                </a:rPr>
                <a:t>no</a:t>
              </a:r>
              <a:endParaRPr lang="en-US" sz="12000" b="1" dirty="0">
                <a:latin typeface="Stencil" pitchFamily="8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00074985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nologyinternational.com/articles/tastebu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3816626" cy="2743200"/>
          </a:xfrm>
          <a:prstGeom prst="rect">
            <a:avLst/>
          </a:prstGeom>
          <a:noFill/>
        </p:spPr>
      </p:pic>
      <p:pic>
        <p:nvPicPr>
          <p:cNvPr id="1030" name="Picture 6" descr="http://fcmdsc.files.wordpress.com/2009/07/blue-tongu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6200" y="609600"/>
            <a:ext cx="33020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280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Chemosense:  Smell and Taste</vt:lpstr>
      <vt:lpstr>Smell-</vt:lpstr>
      <vt:lpstr>Slide 3</vt:lpstr>
      <vt:lpstr>Taste-</vt:lpstr>
      <vt:lpstr>Slide 5</vt:lpstr>
      <vt:lpstr>Slide 6</vt:lpstr>
      <vt:lpstr>The 5 tastes:</vt:lpstr>
      <vt:lpstr>Slide 8</vt:lpstr>
      <vt:lpstr>Slide 9</vt:lpstr>
      <vt:lpstr>Slide 10</vt:lpstr>
      <vt:lpstr>Slide 11</vt:lpstr>
    </vt:vector>
  </TitlesOfParts>
  <Company>Hillsboro School Distreict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Chemosense:  Smell and Taste</dc:title>
  <dc:creator>petereri</dc:creator>
  <cp:lastModifiedBy>petereri</cp:lastModifiedBy>
  <cp:revision>1</cp:revision>
  <dcterms:created xsi:type="dcterms:W3CDTF">2011-05-06T21:02:05Z</dcterms:created>
  <dcterms:modified xsi:type="dcterms:W3CDTF">2011-05-06T21:03:39Z</dcterms:modified>
</cp:coreProperties>
</file>