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40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E257E-F210-4F12-A634-9AA00CEA84C0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27215-2D54-4268-BCCE-5207E6C7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88373D-5012-4E76-A37A-5CC08FA5EBD7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887A90-42AF-4665-880D-94D0C3172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88373D-5012-4E76-A37A-5CC08FA5EBD7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887A90-42AF-4665-880D-94D0C3172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88373D-5012-4E76-A37A-5CC08FA5EBD7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887A90-42AF-4665-880D-94D0C3172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88373D-5012-4E76-A37A-5CC08FA5EBD7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887A90-42AF-4665-880D-94D0C31723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88373D-5012-4E76-A37A-5CC08FA5EBD7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887A90-42AF-4665-880D-94D0C31723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88373D-5012-4E76-A37A-5CC08FA5EBD7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887A90-42AF-4665-880D-94D0C31723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88373D-5012-4E76-A37A-5CC08FA5EBD7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887A90-42AF-4665-880D-94D0C3172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88373D-5012-4E76-A37A-5CC08FA5EBD7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887A90-42AF-4665-880D-94D0C31723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88373D-5012-4E76-A37A-5CC08FA5EBD7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887A90-42AF-4665-880D-94D0C3172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688373D-5012-4E76-A37A-5CC08FA5EBD7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887A90-42AF-4665-880D-94D0C3172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88373D-5012-4E76-A37A-5CC08FA5EBD7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887A90-42AF-4665-880D-94D0C31723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688373D-5012-4E76-A37A-5CC08FA5EBD7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4887A90-42AF-4665-880D-94D0C3172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ric\Documents\human bio\misc tissue\4tissu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0"/>
            <a:ext cx="6395655" cy="4343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2401"/>
            <a:ext cx="7772400" cy="1600200"/>
          </a:xfrm>
        </p:spPr>
        <p:txBody>
          <a:bodyPr>
            <a:normAutofit/>
          </a:bodyPr>
          <a:lstStyle/>
          <a:p>
            <a:r>
              <a:rPr lang="en-US" sz="4400" u="sng" dirty="0" smtClean="0"/>
              <a:t>Chapter 5 – Tissues </a:t>
            </a:r>
            <a:r>
              <a:rPr lang="en-US" sz="4400" dirty="0" smtClean="0"/>
              <a:t>(Histology)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7543800" cy="2895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Body tissues are divided into 4 categories: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/>
              <a:t>Connective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/>
              <a:t>Nerve			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/>
              <a:t>Muscle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/>
              <a:t>Epithelial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III. Cartilage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686800" cy="1523999"/>
          </a:xfrm>
        </p:spPr>
        <p:txBody>
          <a:bodyPr/>
          <a:lstStyle/>
          <a:p>
            <a:r>
              <a:rPr lang="en-US" i="1" dirty="0" err="1" smtClean="0"/>
              <a:t>chondrocytes</a:t>
            </a:r>
            <a:r>
              <a:rPr lang="en-US" dirty="0" smtClean="0"/>
              <a:t> are cartilage producing cells</a:t>
            </a:r>
          </a:p>
          <a:p>
            <a:r>
              <a:rPr lang="en-US" dirty="0" smtClean="0"/>
              <a:t>cartilage is </a:t>
            </a:r>
            <a:r>
              <a:rPr lang="en-US" i="1" dirty="0" err="1" smtClean="0"/>
              <a:t>avascular</a:t>
            </a:r>
            <a:r>
              <a:rPr lang="en-US" dirty="0" smtClean="0"/>
              <a:t> (no blood vessels)</a:t>
            </a:r>
          </a:p>
          <a:p>
            <a:r>
              <a:rPr lang="en-US" dirty="0" smtClean="0"/>
              <a:t>there are 3 subcategories of cartilage</a:t>
            </a:r>
            <a:endParaRPr lang="en-US" dirty="0"/>
          </a:p>
        </p:txBody>
      </p:sp>
      <p:pic>
        <p:nvPicPr>
          <p:cNvPr id="24578" name="Picture 2" descr="http://faculty.irsc.edu/FACULTY/TFischer/AP1/body%20carti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65677"/>
            <a:ext cx="5376300" cy="4792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r>
              <a:rPr lang="en-US" u="sng" dirty="0" smtClean="0"/>
              <a:t>hyaline cartilage-</a:t>
            </a:r>
            <a:r>
              <a:rPr lang="en-US" dirty="0" smtClean="0"/>
              <a:t> shiny and smooth, at the ends of bones (linings of joints)</a:t>
            </a:r>
          </a:p>
          <a:p>
            <a:endParaRPr lang="en-US" dirty="0"/>
          </a:p>
        </p:txBody>
      </p:sp>
      <p:pic>
        <p:nvPicPr>
          <p:cNvPr id="25602" name="Picture 2" descr="C:\Users\Eric\Documents\human bio\connective\hyaline_cartil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5791200" cy="463296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5181600" y="2667000"/>
            <a:ext cx="1295400" cy="228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5334000" y="2133600"/>
            <a:ext cx="1143000" cy="5334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53200" y="2514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chondrocytes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1524000"/>
          </a:xfrm>
        </p:spPr>
        <p:txBody>
          <a:bodyPr/>
          <a:lstStyle/>
          <a:p>
            <a:pPr marL="624078" indent="-514350">
              <a:buFont typeface="+mj-lt"/>
              <a:buAutoNum type="alphaLcParenR" startAt="2"/>
            </a:pPr>
            <a:r>
              <a:rPr lang="en-US" u="sng" dirty="0" err="1" smtClean="0"/>
              <a:t>Fibrocartilage</a:t>
            </a:r>
            <a:r>
              <a:rPr lang="en-US" u="sng" dirty="0" smtClean="0"/>
              <a:t>-</a:t>
            </a:r>
            <a:r>
              <a:rPr lang="en-US" dirty="0" smtClean="0"/>
              <a:t> strongest and most durable, “shock absorbers” (</a:t>
            </a:r>
            <a:r>
              <a:rPr lang="en-US" dirty="0" err="1" smtClean="0"/>
              <a:t>intervertebral</a:t>
            </a:r>
            <a:r>
              <a:rPr lang="en-US" dirty="0" smtClean="0"/>
              <a:t> discs, meniscus of the knee joint)</a:t>
            </a:r>
          </a:p>
          <a:p>
            <a:endParaRPr lang="en-US" dirty="0"/>
          </a:p>
        </p:txBody>
      </p:sp>
      <p:pic>
        <p:nvPicPr>
          <p:cNvPr id="26626" name="Picture 2" descr="C:\Users\Eric\Documents\human bio\connective\fibrouscarti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479858"/>
            <a:ext cx="4038600" cy="5149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1261872"/>
          </a:xfrm>
        </p:spPr>
        <p:txBody>
          <a:bodyPr/>
          <a:lstStyle/>
          <a:p>
            <a:pPr marL="624078" indent="-514350">
              <a:buFont typeface="+mj-lt"/>
              <a:buAutoNum type="alphaLcParenR" startAt="3"/>
            </a:pPr>
            <a:r>
              <a:rPr lang="en-US" u="sng" dirty="0" smtClean="0"/>
              <a:t>Elastic cartilage-</a:t>
            </a:r>
            <a:r>
              <a:rPr lang="en-US" dirty="0" smtClean="0"/>
              <a:t> most flexible cartilage</a:t>
            </a:r>
          </a:p>
          <a:p>
            <a:pPr marL="624078" indent="-514350">
              <a:buNone/>
            </a:pPr>
            <a:r>
              <a:rPr lang="en-US" dirty="0" smtClean="0"/>
              <a:t>     (ears, nose, larynx)</a:t>
            </a:r>
          </a:p>
          <a:p>
            <a:endParaRPr lang="en-US" dirty="0"/>
          </a:p>
        </p:txBody>
      </p:sp>
      <p:pic>
        <p:nvPicPr>
          <p:cNvPr id="27652" name="Picture 4" descr="http://virtual.yosemite.cc.ca.us/randerson/lynn%27s%20bioslides/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447800"/>
            <a:ext cx="5486400" cy="4572000"/>
          </a:xfrm>
          <a:prstGeom prst="rect">
            <a:avLst/>
          </a:prstGeom>
          <a:noFill/>
        </p:spPr>
      </p:pic>
      <p:pic>
        <p:nvPicPr>
          <p:cNvPr id="27654" name="Picture 6" descr="http://content.answers.com/main/content/img/oxford/Oxford_Sports/0199210896.elastic-cartilage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33655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6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Considered a connective tissue because it is made in the bones</a:t>
            </a:r>
          </a:p>
          <a:p>
            <a:endParaRPr lang="en-US" i="1" dirty="0" smtClean="0"/>
          </a:p>
          <a:p>
            <a:r>
              <a:rPr lang="en-US" i="1" dirty="0" err="1" smtClean="0"/>
              <a:t>Hematopoiesis</a:t>
            </a:r>
            <a:r>
              <a:rPr lang="en-US" dirty="0" smtClean="0"/>
              <a:t>- the process of blood production in the red marrow of the bones</a:t>
            </a:r>
          </a:p>
          <a:p>
            <a:endParaRPr lang="en-US" dirty="0" smtClean="0"/>
          </a:p>
          <a:p>
            <a:r>
              <a:rPr lang="en-US" dirty="0" smtClean="0"/>
              <a:t>has a liquid matrix called </a:t>
            </a:r>
            <a:r>
              <a:rPr lang="en-US" i="1" dirty="0" smtClean="0"/>
              <a:t>plasma</a:t>
            </a:r>
          </a:p>
          <a:p>
            <a:endParaRPr lang="en-US" i="1" dirty="0" smtClean="0"/>
          </a:p>
          <a:p>
            <a:r>
              <a:rPr lang="en-US" dirty="0" smtClean="0"/>
              <a:t>There are 3 main types of blood cells:</a:t>
            </a:r>
          </a:p>
          <a:p>
            <a:pPr marL="1088136" lvl="2" indent="-457200">
              <a:buFont typeface="+mj-lt"/>
              <a:buAutoNum type="arabicParenR"/>
            </a:pPr>
            <a:r>
              <a:rPr lang="en-US" sz="2700" i="1" dirty="0" smtClean="0"/>
              <a:t>Erythrocytes</a:t>
            </a:r>
            <a:r>
              <a:rPr lang="en-US" sz="2700" dirty="0" smtClean="0"/>
              <a:t>- red blood cells: carry O</a:t>
            </a:r>
            <a:r>
              <a:rPr lang="en-US" sz="2700" baseline="-25000" dirty="0" smtClean="0"/>
              <a:t>2</a:t>
            </a:r>
            <a:r>
              <a:rPr lang="en-US" sz="2700" dirty="0" smtClean="0"/>
              <a:t> (some CO</a:t>
            </a:r>
            <a:r>
              <a:rPr lang="en-US" sz="2700" baseline="-25000" dirty="0" smtClean="0"/>
              <a:t>2</a:t>
            </a:r>
            <a:r>
              <a:rPr lang="en-US" sz="2700" dirty="0" smtClean="0"/>
              <a:t>)</a:t>
            </a:r>
            <a:endParaRPr lang="en-US" sz="2700" baseline="-25000" dirty="0" smtClean="0"/>
          </a:p>
          <a:p>
            <a:pPr marL="1088136" lvl="2" indent="-457200">
              <a:buFont typeface="+mj-lt"/>
              <a:buAutoNum type="arabicParenR"/>
            </a:pPr>
            <a:r>
              <a:rPr lang="en-US" sz="2700" i="1" dirty="0" smtClean="0"/>
              <a:t>Leukocytes</a:t>
            </a:r>
            <a:r>
              <a:rPr lang="en-US" sz="2700" dirty="0" smtClean="0"/>
              <a:t>- white cells: kill invaders</a:t>
            </a:r>
          </a:p>
          <a:p>
            <a:pPr marL="1088136" lvl="2" indent="-457200">
              <a:buFont typeface="+mj-lt"/>
              <a:buAutoNum type="arabicParenR"/>
            </a:pPr>
            <a:r>
              <a:rPr lang="en-US" sz="2700" i="1" dirty="0" err="1" smtClean="0"/>
              <a:t>Thrombocytes</a:t>
            </a:r>
            <a:r>
              <a:rPr lang="en-US" sz="2700" dirty="0" smtClean="0"/>
              <a:t>- responsible for blood clotting by 		      producing platelets</a:t>
            </a:r>
            <a:endParaRPr lang="en-US" sz="2700" baseline="-25000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IV. Blood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Eric\Documents\human bio\circulatory system\cyt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2514600"/>
            <a:ext cx="3143250" cy="2514600"/>
          </a:xfrm>
          <a:prstGeom prst="rect">
            <a:avLst/>
          </a:prstGeom>
          <a:noFill/>
        </p:spPr>
      </p:pic>
      <p:pic>
        <p:nvPicPr>
          <p:cNvPr id="28675" name="Picture 3" descr="C:\Users\Eric\Documents\human bio\connective\bloo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00132"/>
            <a:ext cx="3200400" cy="2452568"/>
          </a:xfrm>
          <a:prstGeom prst="rect">
            <a:avLst/>
          </a:prstGeom>
          <a:noFill/>
        </p:spPr>
      </p:pic>
      <p:pic>
        <p:nvPicPr>
          <p:cNvPr id="28676" name="Picture 4" descr="C:\Users\Eric\Documents\human bio\connective\bloodCel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1"/>
            <a:ext cx="5867400" cy="6216986"/>
          </a:xfrm>
          <a:prstGeom prst="rect">
            <a:avLst/>
          </a:prstGeom>
          <a:noFill/>
        </p:spPr>
      </p:pic>
      <p:pic>
        <p:nvPicPr>
          <p:cNvPr id="28679" name="Picture 7" descr="C:\Users\Eric\Documents\human bio\connective\bloo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4400" y="4495800"/>
            <a:ext cx="31496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454888"/>
          </a:xfrm>
        </p:spPr>
        <p:txBody>
          <a:bodyPr>
            <a:normAutofit/>
          </a:bodyPr>
          <a:lstStyle/>
          <a:p>
            <a:r>
              <a:rPr lang="en-US" dirty="0" smtClean="0"/>
              <a:t>2. </a:t>
            </a:r>
            <a:r>
              <a:rPr lang="en-US" smtClean="0"/>
              <a:t>Muscle </a:t>
            </a:r>
            <a:r>
              <a:rPr lang="en-US" dirty="0" smtClean="0"/>
              <a:t>Tissues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1828800"/>
            <a:ext cx="4992687" cy="2173688"/>
          </a:xfrm>
        </p:spPr>
        <p:txBody>
          <a:bodyPr/>
          <a:lstStyle/>
          <a:p>
            <a:r>
              <a:rPr lang="en-US" dirty="0" smtClean="0"/>
              <a:t>All are responsible for movement</a:t>
            </a:r>
          </a:p>
          <a:p>
            <a:r>
              <a:rPr lang="en-US" dirty="0" smtClean="0"/>
              <a:t>-May be voluntary or involuntary</a:t>
            </a:r>
          </a:p>
          <a:p>
            <a:r>
              <a:rPr lang="en-US" dirty="0" smtClean="0"/>
              <a:t>-May be striated or non-striated</a:t>
            </a:r>
            <a:endParaRPr lang="en-US" dirty="0"/>
          </a:p>
        </p:txBody>
      </p:sp>
      <p:pic>
        <p:nvPicPr>
          <p:cNvPr id="4" name="Picture 3" descr="chimp mus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3124201"/>
            <a:ext cx="4139542" cy="3561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Voluntary= may be                                                                                                “willed” to move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Involuntary= not controlled by thought or will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0386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Striated= visible “stripes” on tissue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Non-striated= no visible “stripes</a:t>
            </a:r>
          </a:p>
        </p:txBody>
      </p:sp>
      <p:pic>
        <p:nvPicPr>
          <p:cNvPr id="1027" name="Picture 3" descr="\\hillhfs\Teachers$\petereri\My Pictures\Human Bio\muscle\musc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7163" y="0"/>
            <a:ext cx="5176837" cy="679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37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Striated and voluntary</a:t>
            </a:r>
          </a:p>
          <a:p>
            <a:r>
              <a:rPr lang="en-US" dirty="0" smtClean="0"/>
              <a:t>Cells are </a:t>
            </a:r>
            <a:r>
              <a:rPr lang="en-US" b="1" dirty="0" smtClean="0"/>
              <a:t>very long </a:t>
            </a:r>
            <a:r>
              <a:rPr lang="en-US" dirty="0" smtClean="0"/>
              <a:t>and thin with </a:t>
            </a:r>
            <a:r>
              <a:rPr lang="en-US" b="1" dirty="0" smtClean="0"/>
              <a:t>multiple nuclei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I. Skeletal muscle</a:t>
            </a:r>
            <a:endParaRPr lang="en-US" dirty="0"/>
          </a:p>
        </p:txBody>
      </p:sp>
      <p:pic>
        <p:nvPicPr>
          <p:cNvPr id="2050" name="Picture 2" descr="\\hillhfs\Teachers$\petereri\My Pictures\Human Bio\muscle\roidr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743200"/>
            <a:ext cx="4250331" cy="3060700"/>
          </a:xfrm>
          <a:prstGeom prst="rect">
            <a:avLst/>
          </a:prstGeom>
          <a:noFill/>
        </p:spPr>
      </p:pic>
      <p:pic>
        <p:nvPicPr>
          <p:cNvPr id="2051" name="Picture 3" descr="\\hillhfs\Teachers$\petereri\My Pictures\Human Bio\misc tissue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90800"/>
            <a:ext cx="4324350" cy="3459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109472"/>
          </a:xfrm>
        </p:spPr>
        <p:txBody>
          <a:bodyPr/>
          <a:lstStyle/>
          <a:p>
            <a:r>
              <a:rPr lang="en-US" dirty="0" smtClean="0"/>
              <a:t>Non-striated and involuntary</a:t>
            </a:r>
          </a:p>
          <a:p>
            <a:r>
              <a:rPr lang="en-US" dirty="0" smtClean="0"/>
              <a:t>Cells are shorter and each with one nucleus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II. Smooth Muscle</a:t>
            </a:r>
            <a:endParaRPr lang="en-US" dirty="0"/>
          </a:p>
        </p:txBody>
      </p:sp>
      <p:pic>
        <p:nvPicPr>
          <p:cNvPr id="3074" name="Picture 2" descr="http://www.biology.iastate.edu/Courses/212L/New%20Site/31%20MUscle%20&amp;%20Skeletal%20systems/system/smooth%20muscle%2040xwe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057400"/>
            <a:ext cx="3924300" cy="3200400"/>
          </a:xfrm>
          <a:prstGeom prst="rect">
            <a:avLst/>
          </a:prstGeom>
          <a:noFill/>
        </p:spPr>
      </p:pic>
      <p:pic>
        <p:nvPicPr>
          <p:cNvPr id="3076" name="Picture 4" descr="https://eapbiofield.wikispaces.com/file/view/0199210896.smooth-muscle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09800"/>
            <a:ext cx="2951316" cy="3902451"/>
          </a:xfrm>
          <a:prstGeom prst="rect">
            <a:avLst/>
          </a:prstGeom>
          <a:noFill/>
        </p:spPr>
      </p:pic>
      <p:pic>
        <p:nvPicPr>
          <p:cNvPr id="3078" name="Picture 6" descr="http://class.kmu.edu.tw/~wags/Biology/Wags/histopage/modelspage/smooth_muscle_fib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572000"/>
            <a:ext cx="3048000" cy="192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150088"/>
          </a:xfrm>
        </p:spPr>
        <p:txBody>
          <a:bodyPr/>
          <a:lstStyle/>
          <a:p>
            <a:r>
              <a:rPr lang="en-US" dirty="0" smtClean="0"/>
              <a:t>1. Connective Tissue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3922712" y="2931712"/>
            <a:ext cx="4916487" cy="39262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-Functions: Connect, support, transportation (blood), defense, and storage (fat)</a:t>
            </a:r>
          </a:p>
          <a:p>
            <a:endParaRPr lang="en-US" dirty="0" smtClean="0"/>
          </a:p>
          <a:p>
            <a:r>
              <a:rPr lang="en-US" dirty="0" smtClean="0"/>
              <a:t>-cells are surrounded by some type of non-living matrix</a:t>
            </a:r>
          </a:p>
          <a:p>
            <a:endParaRPr lang="en-US" dirty="0" smtClean="0"/>
          </a:p>
          <a:p>
            <a:r>
              <a:rPr lang="en-US" dirty="0" smtClean="0"/>
              <a:t>-classified by their structure and the type of matrix</a:t>
            </a:r>
          </a:p>
          <a:p>
            <a:endParaRPr lang="en-US" dirty="0" smtClean="0"/>
          </a:p>
          <a:p>
            <a:r>
              <a:rPr lang="en-US" dirty="0" smtClean="0"/>
              <a:t>-there</a:t>
            </a:r>
            <a:r>
              <a:rPr lang="en-US" b="1" dirty="0" smtClean="0"/>
              <a:t> </a:t>
            </a:r>
            <a:r>
              <a:rPr lang="en-US" dirty="0" smtClean="0"/>
              <a:t>are four major classes of connective tissue with subcategories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566672"/>
          </a:xfrm>
        </p:spPr>
        <p:txBody>
          <a:bodyPr/>
          <a:lstStyle/>
          <a:p>
            <a:r>
              <a:rPr lang="en-US" dirty="0" smtClean="0"/>
              <a:t>Striated and involuntary</a:t>
            </a:r>
          </a:p>
          <a:p>
            <a:r>
              <a:rPr lang="en-US" dirty="0" smtClean="0"/>
              <a:t>Cells connect at dark “disks” and only one nucleus per cell.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Cardiac muscle (heart)</a:t>
            </a:r>
            <a:endParaRPr lang="en-US" dirty="0"/>
          </a:p>
        </p:txBody>
      </p:sp>
      <p:pic>
        <p:nvPicPr>
          <p:cNvPr id="32771" name="Picture 3" descr="\\hillhfs\Teachers$\petereri\My Pictures\Human Bio\muscle\cardi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628" y="2895600"/>
            <a:ext cx="5627972" cy="3773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5907024" cy="1150088"/>
          </a:xfrm>
        </p:spPr>
        <p:txBody>
          <a:bodyPr/>
          <a:lstStyle/>
          <a:p>
            <a:r>
              <a:rPr lang="en-US" dirty="0" smtClean="0"/>
              <a:t>3. Nerve Tissue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4343400" cy="990600"/>
          </a:xfrm>
        </p:spPr>
        <p:txBody>
          <a:bodyPr/>
          <a:lstStyle/>
          <a:p>
            <a:r>
              <a:rPr lang="en-US" sz="2400" dirty="0" smtClean="0"/>
              <a:t>-Rapidly regulate and integrate body activities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7410" name="Picture 2" descr="http://cache2.allpostersimages.com/LRG/9/938/9UOX000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990600"/>
            <a:ext cx="4267200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810000"/>
            <a:ext cx="464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-2 basic kinds of cells 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4267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1. neurons=conducting cells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4648200"/>
            <a:ext cx="4241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2. </a:t>
            </a:r>
            <a:r>
              <a:rPr lang="en-US" sz="2400" dirty="0" err="1" smtClean="0"/>
              <a:t>glial</a:t>
            </a:r>
            <a:r>
              <a:rPr lang="en-US" sz="2400" dirty="0" smtClean="0"/>
              <a:t> cells= support cells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14401"/>
            <a:ext cx="8229600" cy="27431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Soma: </a:t>
            </a:r>
            <a:r>
              <a:rPr lang="en-US" dirty="0" smtClean="0"/>
              <a:t>main body of cell (nucleus is here)</a:t>
            </a:r>
          </a:p>
          <a:p>
            <a:r>
              <a:rPr lang="en-US" b="1" dirty="0" smtClean="0"/>
              <a:t>Dendrites: </a:t>
            </a:r>
            <a:r>
              <a:rPr lang="en-US" dirty="0" smtClean="0"/>
              <a:t>short thin branches that carry signal </a:t>
            </a:r>
            <a:r>
              <a:rPr lang="en-US" u="sng" dirty="0" smtClean="0"/>
              <a:t>towards</a:t>
            </a:r>
            <a:r>
              <a:rPr lang="en-US" dirty="0" smtClean="0"/>
              <a:t> the soma</a:t>
            </a:r>
          </a:p>
          <a:p>
            <a:r>
              <a:rPr lang="en-US" b="1" dirty="0" smtClean="0"/>
              <a:t>Axon:</a:t>
            </a:r>
            <a:r>
              <a:rPr lang="en-US" dirty="0" smtClean="0"/>
              <a:t> long thin “wire” carrying signal </a:t>
            </a:r>
            <a:r>
              <a:rPr lang="en-US" u="sng" dirty="0" smtClean="0"/>
              <a:t>away</a:t>
            </a:r>
            <a:r>
              <a:rPr lang="en-US" dirty="0" smtClean="0"/>
              <a:t> from the soma</a:t>
            </a:r>
          </a:p>
          <a:p>
            <a:r>
              <a:rPr lang="en-US" b="1" dirty="0" smtClean="0"/>
              <a:t>Synapse:</a:t>
            </a:r>
            <a:r>
              <a:rPr lang="en-US" dirty="0" smtClean="0"/>
              <a:t> where neurons connect to transmit signal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0772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Important parts of a neuron:</a:t>
            </a:r>
            <a:endParaRPr lang="en-US" dirty="0"/>
          </a:p>
        </p:txBody>
      </p:sp>
      <p:pic>
        <p:nvPicPr>
          <p:cNvPr id="33794" name="Picture 2" descr="\\hillhfs\Teachers$\petereri\My Pictures\Human Bio\nervous system\nervous\neu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153508"/>
            <a:ext cx="6096000" cy="3704492"/>
          </a:xfrm>
          <a:prstGeom prst="rect">
            <a:avLst/>
          </a:prstGeom>
          <a:noFill/>
        </p:spPr>
      </p:pic>
      <p:pic>
        <p:nvPicPr>
          <p:cNvPr id="33795" name="Picture 3" descr="\\hillhfs\Teachers$\petereri\My Pictures\Human Bio\nervous system\nervous\nervous_tissu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1400"/>
            <a:ext cx="3292475" cy="2633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447800"/>
          </a:xfrm>
        </p:spPr>
        <p:txBody>
          <a:bodyPr/>
          <a:lstStyle/>
          <a:p>
            <a:r>
              <a:rPr lang="en-US" dirty="0" smtClean="0"/>
              <a:t>Schwann Cells- wrap around the axon to insulate the “wiring” to speed nerve signal </a:t>
            </a:r>
            <a:r>
              <a:rPr lang="en-US" dirty="0" err="1" smtClean="0"/>
              <a:t>transmision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Very Important </a:t>
            </a:r>
            <a:r>
              <a:rPr lang="en-US" dirty="0" err="1" smtClean="0"/>
              <a:t>Glial</a:t>
            </a:r>
            <a:r>
              <a:rPr lang="en-US" dirty="0" smtClean="0"/>
              <a:t> Cell:</a:t>
            </a:r>
            <a:endParaRPr lang="en-US" dirty="0"/>
          </a:p>
        </p:txBody>
      </p:sp>
      <p:pic>
        <p:nvPicPr>
          <p:cNvPr id="34818" name="Picture 2" descr="\\hillhfs\Teachers$\petereri\My Pictures\Human Bio\nervous system\nervous\neu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67200"/>
            <a:ext cx="3928962" cy="2387600"/>
          </a:xfrm>
          <a:prstGeom prst="rect">
            <a:avLst/>
          </a:prstGeom>
          <a:noFill/>
        </p:spPr>
      </p:pic>
      <p:pic>
        <p:nvPicPr>
          <p:cNvPr id="34819" name="Picture 3" descr="\\hillhfs\Teachers$\petereri\My Pictures\Human Bio\nervous system\glial cells\schwan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4114800" cy="41148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57600" y="2438400"/>
            <a:ext cx="3810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- Responsible for the fatty white matter of the nervous system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4. Epithelial Tissue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0" y="838200"/>
            <a:ext cx="42672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-Cells are tightly packed into sheets with no “matrix” between cells</a:t>
            </a:r>
          </a:p>
          <a:p>
            <a:endParaRPr lang="en-US" dirty="0" smtClean="0"/>
          </a:p>
          <a:p>
            <a:r>
              <a:rPr lang="en-US" dirty="0" smtClean="0"/>
              <a:t>-sheets of cells attached to a “basement membrane”</a:t>
            </a:r>
          </a:p>
          <a:p>
            <a:endParaRPr lang="en-US" dirty="0" smtClean="0"/>
          </a:p>
          <a:p>
            <a:r>
              <a:rPr lang="en-US" dirty="0" smtClean="0"/>
              <a:t>-cells are attached to each other by “tight junction” making a tight seal</a:t>
            </a:r>
          </a:p>
          <a:p>
            <a:endParaRPr lang="en-US" dirty="0" smtClean="0"/>
          </a:p>
          <a:p>
            <a:r>
              <a:rPr lang="en-US" dirty="0" smtClean="0"/>
              <a:t>- one side is “exposed” to either internal or external environment</a:t>
            </a:r>
          </a:p>
          <a:p>
            <a:endParaRPr lang="en-US" dirty="0" smtClean="0"/>
          </a:p>
          <a:p>
            <a:r>
              <a:rPr lang="en-US" dirty="0" smtClean="0"/>
              <a:t>-2 main types:</a:t>
            </a:r>
          </a:p>
          <a:p>
            <a:r>
              <a:rPr lang="en-US" dirty="0" smtClean="0"/>
              <a:t>	membranous</a:t>
            </a:r>
          </a:p>
          <a:p>
            <a:r>
              <a:rPr lang="en-US" dirty="0" smtClean="0"/>
              <a:t>	glandular</a:t>
            </a:r>
          </a:p>
        </p:txBody>
      </p:sp>
      <p:pic>
        <p:nvPicPr>
          <p:cNvPr id="1027" name="Picture 3" descr="\\hillhfs\Teachers$\petereri\My Pictures\Human Bio\epithelial\Epithelial_Tiss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57" y="914400"/>
            <a:ext cx="4517572" cy="5749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Classification is based on shapes and layers: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Membranous Epithelium</a:t>
            </a:r>
            <a:endParaRPr lang="en-US" dirty="0"/>
          </a:p>
        </p:txBody>
      </p:sp>
      <p:pic>
        <p:nvPicPr>
          <p:cNvPr id="2051" name="Picture 3" descr="\\hillhfs\Teachers$\petereri\My Pictures\Human Bio\epithelial\epithel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5562600" cy="2225040"/>
          </a:xfrm>
          <a:prstGeom prst="rect">
            <a:avLst/>
          </a:prstGeom>
          <a:noFill/>
        </p:spPr>
      </p:pic>
      <p:pic>
        <p:nvPicPr>
          <p:cNvPr id="2052" name="Picture 4" descr="\\hillhfs\Teachers$\petereri\My Pictures\Human Bio\epithelial\Epitheli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09800"/>
            <a:ext cx="3429000" cy="3690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2895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Description of Cell Shapes: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Squamous</a:t>
            </a:r>
            <a:r>
              <a:rPr lang="en-US" dirty="0" smtClean="0"/>
              <a:t> -(flat and scaly)</a:t>
            </a:r>
          </a:p>
          <a:p>
            <a:pPr>
              <a:buNone/>
            </a:pPr>
            <a:r>
              <a:rPr lang="en-US" dirty="0" err="1" smtClean="0"/>
              <a:t>Cuboidal</a:t>
            </a:r>
            <a:r>
              <a:rPr lang="en-US" dirty="0" smtClean="0"/>
              <a:t>	-(cubic)</a:t>
            </a:r>
          </a:p>
          <a:p>
            <a:pPr>
              <a:buNone/>
            </a:pPr>
            <a:r>
              <a:rPr lang="en-US" dirty="0" smtClean="0"/>
              <a:t>Columnar -(tall narrow column)</a:t>
            </a:r>
          </a:p>
          <a:p>
            <a:pPr>
              <a:buNone/>
            </a:pPr>
            <a:r>
              <a:rPr lang="en-US" dirty="0" err="1" smtClean="0"/>
              <a:t>Pseudostratified</a:t>
            </a:r>
            <a:r>
              <a:rPr lang="en-US" dirty="0" smtClean="0"/>
              <a:t> columnar -(odd columns, not all reach the surface)</a:t>
            </a:r>
            <a:endParaRPr lang="en-US" dirty="0"/>
          </a:p>
        </p:txBody>
      </p:sp>
      <p:pic>
        <p:nvPicPr>
          <p:cNvPr id="3074" name="Picture 2" descr="\\hillhfs\Teachers$\petereri\My Pictures\Human Bio\epithelial\epithel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81915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1"/>
            <a:ext cx="822960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Description of Layers:</a:t>
            </a:r>
          </a:p>
          <a:p>
            <a:pPr>
              <a:buNone/>
            </a:pPr>
            <a:r>
              <a:rPr lang="en-US" dirty="0" smtClean="0"/>
              <a:t>Simple (one layer)</a:t>
            </a:r>
          </a:p>
          <a:p>
            <a:pPr>
              <a:buNone/>
            </a:pPr>
            <a:r>
              <a:rPr lang="en-US" dirty="0" smtClean="0"/>
              <a:t>Stratified	(several layer of same cell type)</a:t>
            </a:r>
          </a:p>
          <a:p>
            <a:pPr>
              <a:buNone/>
            </a:pPr>
            <a:r>
              <a:rPr lang="en-US" dirty="0" smtClean="0"/>
              <a:t>Transitional (many layers transitioning to different cell types)</a:t>
            </a:r>
          </a:p>
        </p:txBody>
      </p:sp>
      <p:pic>
        <p:nvPicPr>
          <p:cNvPr id="3074" name="Picture 2" descr="\\hillhfs\Teachers$\petereri\My Pictures\Human Bio\epithelial\epithel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81915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Simple </a:t>
            </a:r>
            <a:r>
              <a:rPr lang="en-US" sz="2400" u="sng" dirty="0" err="1" smtClean="0"/>
              <a:t>Squamous</a:t>
            </a:r>
            <a:endParaRPr lang="en-US" sz="2400" u="sng" dirty="0" smtClean="0"/>
          </a:p>
          <a:p>
            <a:r>
              <a:rPr lang="en-US" sz="2000" dirty="0" smtClean="0"/>
              <a:t>	- VERY thin.  Where quick diffusion is necessary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1600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lining of blood vessels, tiny air sacs in lungs, parts of kidney, etc.</a:t>
            </a:r>
            <a:endParaRPr lang="en-US" sz="2000" dirty="0"/>
          </a:p>
        </p:txBody>
      </p:sp>
      <p:pic>
        <p:nvPicPr>
          <p:cNvPr id="1026" name="Picture 2" descr="\\hillhfs\Teachers$\petereri\My Pictures\Human Bio\epithelial\simple squamo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3509627" cy="2819400"/>
          </a:xfrm>
          <a:prstGeom prst="rect">
            <a:avLst/>
          </a:prstGeom>
          <a:noFill/>
        </p:spPr>
      </p:pic>
      <p:pic>
        <p:nvPicPr>
          <p:cNvPr id="1028" name="Picture 4" descr="http://nte-serveur.univ-lyon1.fr/nte/EMBRYON/www.uoguelph.ca/zoology/devobio/miller/01363fig6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67000"/>
            <a:ext cx="3524250" cy="281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29200" y="5562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Cross-section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556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“flat”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Stratified </a:t>
            </a:r>
            <a:r>
              <a:rPr lang="en-US" sz="2400" u="sng" dirty="0" err="1" smtClean="0"/>
              <a:t>Squamous</a:t>
            </a:r>
            <a:endParaRPr lang="en-US" sz="2400" u="sng" dirty="0" smtClean="0"/>
          </a:p>
          <a:p>
            <a:r>
              <a:rPr lang="en-US" sz="2000" dirty="0" smtClean="0"/>
              <a:t>	- areas that receive friction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16002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skin, mouth, esophagus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6019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Cross-section</a:t>
            </a:r>
            <a:endParaRPr lang="en-US" dirty="0"/>
          </a:p>
        </p:txBody>
      </p:sp>
      <p:pic>
        <p:nvPicPr>
          <p:cNvPr id="43014" name="Picture 6" descr="cross section of dog vag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09800"/>
            <a:ext cx="6124575" cy="3838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ric\Documents\human bio\connective\c40x2connective-tissu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435"/>
            <a:ext cx="7315200" cy="5242765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562600"/>
            <a:ext cx="8763000" cy="609600"/>
          </a:xfrm>
        </p:spPr>
        <p:txBody>
          <a:bodyPr/>
          <a:lstStyle/>
          <a:p>
            <a:pPr algn="ctr"/>
            <a:r>
              <a:rPr lang="en-US" dirty="0" smtClean="0"/>
              <a:t>I. Fibrous,  II. Bone,  III. Cartilage,  IV. Blood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/>
              <a:t>Cuboidal</a:t>
            </a:r>
            <a:endParaRPr lang="en-US" sz="2400" u="sng" dirty="0" smtClean="0"/>
          </a:p>
          <a:p>
            <a:r>
              <a:rPr lang="en-US" sz="2000" dirty="0" smtClean="0"/>
              <a:t>	- lines many ducts and tubules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4191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Cross-section</a:t>
            </a:r>
            <a:endParaRPr lang="en-US" dirty="0"/>
          </a:p>
        </p:txBody>
      </p:sp>
      <p:pic>
        <p:nvPicPr>
          <p:cNvPr id="45058" name="Picture 2" descr="http://science.tjc.edu/images/histology/03_combin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2962" y="1600200"/>
            <a:ext cx="5887638" cy="2590800"/>
          </a:xfrm>
          <a:prstGeom prst="rect">
            <a:avLst/>
          </a:prstGeom>
          <a:noFill/>
        </p:spPr>
      </p:pic>
      <p:pic>
        <p:nvPicPr>
          <p:cNvPr id="45059" name="Picture 3" descr="\\hillhfs\Teachers$\petereri\My Pictures\Human Bio\epithelial\simple cuboid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2900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Columnar epithelium</a:t>
            </a:r>
          </a:p>
          <a:p>
            <a:r>
              <a:rPr lang="en-US" sz="2000" dirty="0" smtClean="0"/>
              <a:t>	- may be ciliated with tiny “hairs” (cilia)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48768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 ciliated</a:t>
            </a:r>
          </a:p>
          <a:p>
            <a:pPr algn="ctr"/>
            <a:r>
              <a:rPr lang="en-US" dirty="0" smtClean="0"/>
              <a:t>- lines gastrointestinal tract</a:t>
            </a:r>
            <a:endParaRPr lang="en-US" dirty="0"/>
          </a:p>
        </p:txBody>
      </p:sp>
      <p:pic>
        <p:nvPicPr>
          <p:cNvPr id="46083" name="Picture 3" descr="\\hillhfs\Teachers$\petereri\My Pictures\Human Bio\epithelial\20_Simple_Columnar_Epithelial_Tiss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4479842" cy="2971800"/>
          </a:xfrm>
          <a:prstGeom prst="rect">
            <a:avLst/>
          </a:prstGeom>
          <a:noFill/>
        </p:spPr>
      </p:pic>
      <p:pic>
        <p:nvPicPr>
          <p:cNvPr id="46085" name="Picture 5" descr="http://www.mc.vanderbilt.edu/histology/labmanual2002/labsection2/Respiratory03_files/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00200"/>
            <a:ext cx="4493795" cy="2743200"/>
          </a:xfrm>
          <a:prstGeom prst="rect">
            <a:avLst/>
          </a:prstGeom>
          <a:noFill/>
        </p:spPr>
      </p:pic>
      <p:pic>
        <p:nvPicPr>
          <p:cNvPr id="46086" name="Picture 6" descr="\\hillhfs\Teachers$\petereri\My Pictures\Human Bio\epithelial\24_Pseudostratified_Columnar_Epithelial_Tiss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505200"/>
            <a:ext cx="3872001" cy="25685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57800" y="62116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Ciliated</a:t>
            </a:r>
          </a:p>
          <a:p>
            <a:pPr algn="ctr"/>
            <a:r>
              <a:rPr lang="en-US" dirty="0" smtClean="0"/>
              <a:t>- lines respiratory tract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Transitional</a:t>
            </a:r>
          </a:p>
          <a:p>
            <a:r>
              <a:rPr lang="en-US" sz="2000" dirty="0" smtClean="0"/>
              <a:t>	- bladder – allows for expansion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5638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Cross-section</a:t>
            </a:r>
            <a:endParaRPr lang="en-US" dirty="0"/>
          </a:p>
        </p:txBody>
      </p:sp>
      <p:pic>
        <p:nvPicPr>
          <p:cNvPr id="47106" name="Picture 2" descr="http://farm1.static.flickr.com/169/376743413_64ccbc80e2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2133600"/>
            <a:ext cx="4442191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media-2.web.britannica.com/eb-media/56/72156-035-489233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350" y="1600200"/>
            <a:ext cx="3943350" cy="52578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Synthesizes and secretes a chemical product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dirty="0" smtClean="0"/>
              <a:t>Glandular Epithelium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905000"/>
            <a:ext cx="5029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Courier New" pitchFamily="49" charset="0"/>
              <a:buChar char="o"/>
            </a:pPr>
            <a:r>
              <a:rPr lang="en-US" sz="2700" u="sng" dirty="0" smtClean="0"/>
              <a:t>Endocrine gland</a:t>
            </a:r>
            <a:r>
              <a:rPr lang="en-US" sz="2700" dirty="0" smtClean="0"/>
              <a:t>- secrete directly to bloodstream</a:t>
            </a:r>
          </a:p>
          <a:p>
            <a:pPr lvl="1"/>
            <a:endParaRPr lang="en-US" sz="27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700" u="sng" dirty="0" smtClean="0"/>
              <a:t>Exocrine gland</a:t>
            </a:r>
            <a:r>
              <a:rPr lang="en-US" sz="2700" dirty="0" smtClean="0"/>
              <a:t>- secrete into collecting ducts</a:t>
            </a:r>
          </a:p>
          <a:p>
            <a:pPr lvl="1">
              <a:buFont typeface="Courier New" pitchFamily="49" charset="0"/>
              <a:buChar char="o"/>
            </a:pPr>
            <a:endParaRPr lang="en-US" sz="27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700" u="sng" dirty="0" smtClean="0"/>
              <a:t>Unicellular gland</a:t>
            </a:r>
            <a:r>
              <a:rPr lang="en-US" sz="2700" dirty="0" smtClean="0"/>
              <a:t>- single cells called goblet cells that produce mucous</a:t>
            </a:r>
            <a:endParaRPr lang="en-US" sz="2700" u="sng" dirty="0" smtClean="0"/>
          </a:p>
          <a:p>
            <a:pPr lvl="1"/>
            <a:endParaRPr lang="en-US" sz="27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image.tutorvista.com/content/control-coordination/exocrine-endocrine-glan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02013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2209800" y="4597797"/>
            <a:ext cx="6934200" cy="2260203"/>
            <a:chOff x="2209800" y="4597797"/>
            <a:chExt cx="6934200" cy="2260203"/>
          </a:xfrm>
        </p:grpSpPr>
        <p:grpSp>
          <p:nvGrpSpPr>
            <p:cNvPr id="9" name="Group 8"/>
            <p:cNvGrpSpPr/>
            <p:nvPr/>
          </p:nvGrpSpPr>
          <p:grpSpPr>
            <a:xfrm>
              <a:off x="2209800" y="4597797"/>
              <a:ext cx="6934200" cy="2260203"/>
              <a:chOff x="2209800" y="4597797"/>
              <a:chExt cx="6934200" cy="2260203"/>
            </a:xfrm>
          </p:grpSpPr>
          <p:pic>
            <p:nvPicPr>
              <p:cNvPr id="48134" name="Picture 6" descr="http://www.endocrinmd.com/images/pituitary_glan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57800" y="4597797"/>
                <a:ext cx="3886200" cy="2260203"/>
              </a:xfrm>
              <a:prstGeom prst="rect">
                <a:avLst/>
              </a:prstGeom>
              <a:noFill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209800" y="5257800"/>
                <a:ext cx="2971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Pituitary: Example of an endocrine gland</a:t>
                </a:r>
                <a:endParaRPr lang="en-US" dirty="0"/>
              </a:p>
            </p:txBody>
          </p:sp>
        </p:grpSp>
        <p:sp>
          <p:nvSpPr>
            <p:cNvPr id="8" name="Right Arrow 7"/>
            <p:cNvSpPr/>
            <p:nvPr/>
          </p:nvSpPr>
          <p:spPr>
            <a:xfrm>
              <a:off x="4267200" y="5638800"/>
              <a:ext cx="5334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www.gopetsamerica.com/anatomy/illustrations/pancr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352800"/>
            <a:ext cx="4038600" cy="3314173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8600"/>
            <a:ext cx="8915400" cy="990600"/>
          </a:xfrm>
        </p:spPr>
        <p:txBody>
          <a:bodyPr/>
          <a:lstStyle/>
          <a:p>
            <a:r>
              <a:rPr lang="en-US" dirty="0" smtClean="0"/>
              <a:t>Exocrine glands come in a wide variety of shapes:</a:t>
            </a:r>
            <a:endParaRPr lang="en-US" dirty="0"/>
          </a:p>
        </p:txBody>
      </p:sp>
      <p:pic>
        <p:nvPicPr>
          <p:cNvPr id="49158" name="Picture 6" descr="http://img.tfd.com/MosbyMD/thumb/g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591926" cy="5241925"/>
          </a:xfrm>
          <a:prstGeom prst="rect">
            <a:avLst/>
          </a:prstGeom>
          <a:noFill/>
        </p:spPr>
      </p:pic>
      <p:pic>
        <p:nvPicPr>
          <p:cNvPr id="49160" name="Picture 8" descr="http://img.tfd.com/dorland/thumbs/gland_saliva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990600"/>
            <a:ext cx="2381250" cy="2457450"/>
          </a:xfrm>
          <a:prstGeom prst="rect">
            <a:avLst/>
          </a:prstGeom>
          <a:noFill/>
        </p:spPr>
      </p:pic>
      <p:pic>
        <p:nvPicPr>
          <p:cNvPr id="49162" name="Picture 10" descr="http://www.pgbeautygroomingscience.com/assets/images/wosc/Chapter%201/Special%20Skin%2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3828" y="990600"/>
            <a:ext cx="2250172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495800"/>
            <a:ext cx="4724400" cy="1676400"/>
          </a:xfrm>
        </p:spPr>
        <p:txBody>
          <a:bodyPr>
            <a:normAutofit/>
          </a:bodyPr>
          <a:lstStyle/>
          <a:p>
            <a:r>
              <a:rPr lang="en-US" u="sng" dirty="0" err="1" smtClean="0"/>
              <a:t>Holocrine</a:t>
            </a:r>
            <a:r>
              <a:rPr lang="en-US" dirty="0" smtClean="0"/>
              <a:t>- cell bursts to secrete products and must be replaced </a:t>
            </a:r>
            <a:r>
              <a:rPr lang="en-US" sz="2000" dirty="0" smtClean="0"/>
              <a:t>(sebaceous gland)</a:t>
            </a:r>
            <a:endParaRPr lang="en-US" dirty="0" smtClean="0"/>
          </a:p>
        </p:txBody>
      </p:sp>
      <p:pic>
        <p:nvPicPr>
          <p:cNvPr id="50178" name="Picture 2" descr="http://physiology.pharyngula.org/lectures/histology/secre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4378" y="0"/>
            <a:ext cx="3379622" cy="6705600"/>
          </a:xfrm>
          <a:prstGeom prst="rect">
            <a:avLst/>
          </a:prstGeom>
          <a:noFill/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0" y="2895600"/>
            <a:ext cx="4724400" cy="1295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u="sng" dirty="0" err="1" smtClean="0"/>
              <a:t>Ap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ocrine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part of cell containing hormones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pinches off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(mammary gland)</a:t>
            </a:r>
            <a:endParaRPr kumimoji="0" lang="en-US" sz="27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0" y="685800"/>
            <a:ext cx="5562600" cy="190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Merocrine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hormones released through cell membrane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(sweat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salivary glands, mucous producing goblet cells)</a:t>
            </a:r>
            <a:endParaRPr kumimoji="0" lang="en-US" sz="27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724400" y="9144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724400" y="30480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724400" y="51054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0" y="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Exocrine Secretion: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6" grpId="0" build="allAtOnce"/>
      <p:bldP spid="7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ehd.org/images/flowChart-tex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762000"/>
            <a:ext cx="5641284" cy="5229226"/>
          </a:xfrm>
          <a:prstGeom prst="rect">
            <a:avLst/>
          </a:prstGeom>
          <a:noFill/>
        </p:spPr>
      </p:pic>
      <p:pic>
        <p:nvPicPr>
          <p:cNvPr id="1026" name="Picture 2" descr="http://www.bio.miami.edu/dana/pix/gastrul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0"/>
            <a:ext cx="3810001" cy="6669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eusci.org/wp-content/uploads/2010/09/cell_differenti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874" y="94753"/>
            <a:ext cx="7039326" cy="6610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6172200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lphaLcParenR"/>
            </a:pPr>
            <a:r>
              <a:rPr lang="en-US" dirty="0" smtClean="0"/>
              <a:t> </a:t>
            </a:r>
            <a:r>
              <a:rPr lang="en-US" u="sng" dirty="0" smtClean="0"/>
              <a:t>Loose</a:t>
            </a:r>
            <a:r>
              <a:rPr lang="en-US" dirty="0" smtClean="0"/>
              <a:t>- the stretchable </a:t>
            </a:r>
            <a:r>
              <a:rPr lang="en-US" i="1" dirty="0" smtClean="0"/>
              <a:t>fascia</a:t>
            </a:r>
            <a:r>
              <a:rPr lang="en-US" dirty="0" smtClean="0"/>
              <a:t> between organs-like an elastic glue spread between organs</a:t>
            </a:r>
          </a:p>
          <a:p>
            <a:pPr marL="624078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I. Fibrous (have extracellular fibers)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 descr="http://www.carlalbert.edu/dwann/tissue_images/connective%20tissue,%20loose,%20areo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153150" cy="492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marL="624078" indent="-514350">
              <a:buFont typeface="+mj-lt"/>
              <a:buAutoNum type="alphaLcParenR" startAt="2"/>
            </a:pPr>
            <a:r>
              <a:rPr lang="en-US" u="sng" dirty="0" smtClean="0"/>
              <a:t>Adipose-</a:t>
            </a:r>
            <a:r>
              <a:rPr lang="en-US" dirty="0" smtClean="0"/>
              <a:t> fat storage under the skin</a:t>
            </a:r>
          </a:p>
          <a:p>
            <a:pPr marL="624078" indent="-514350">
              <a:buNone/>
            </a:pPr>
            <a:r>
              <a:rPr lang="en-US" dirty="0" smtClean="0"/>
              <a:t>    -important for protection and insulation</a:t>
            </a:r>
          </a:p>
          <a:p>
            <a:endParaRPr lang="en-US" dirty="0"/>
          </a:p>
        </p:txBody>
      </p:sp>
      <p:pic>
        <p:nvPicPr>
          <p:cNvPr id="19458" name="Picture 2" descr="C:\Users\Eric\Documents\human bio\connective\adip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295400"/>
            <a:ext cx="391795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2328672"/>
          </a:xfrm>
        </p:spPr>
        <p:txBody>
          <a:bodyPr/>
          <a:lstStyle/>
          <a:p>
            <a:pPr marL="624078" indent="-514350">
              <a:buFont typeface="+mj-lt"/>
              <a:buAutoNum type="alphaLcParenR" startAt="3"/>
            </a:pPr>
            <a:r>
              <a:rPr lang="en-US" u="sng" dirty="0" smtClean="0"/>
              <a:t>reticular-</a:t>
            </a:r>
            <a:r>
              <a:rPr lang="en-US" dirty="0" smtClean="0"/>
              <a:t> web like fibers of the lymphatic (immune) system </a:t>
            </a:r>
          </a:p>
          <a:p>
            <a:pPr marL="624078" indent="-514350">
              <a:buNone/>
            </a:pPr>
            <a:r>
              <a:rPr lang="en-US" dirty="0" smtClean="0"/>
              <a:t>    - helps filter blood</a:t>
            </a:r>
          </a:p>
          <a:p>
            <a:pPr marL="624078" indent="-514350">
              <a:buNone/>
            </a:pPr>
            <a:r>
              <a:rPr lang="en-US" dirty="0" smtClean="0"/>
              <a:t>    - contains white blood cells to destroy dangerous invaders</a:t>
            </a:r>
          </a:p>
          <a:p>
            <a:endParaRPr lang="en-US" dirty="0"/>
          </a:p>
        </p:txBody>
      </p:sp>
      <p:pic>
        <p:nvPicPr>
          <p:cNvPr id="20482" name="Picture 2" descr="http://www.mhhe.com/biosci/ap/histology_mh/retic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33650"/>
            <a:ext cx="4851400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2100071"/>
          </a:xfrm>
        </p:spPr>
        <p:txBody>
          <a:bodyPr/>
          <a:lstStyle/>
          <a:p>
            <a:pPr marL="624078" indent="-514350">
              <a:buFont typeface="+mj-lt"/>
              <a:buAutoNum type="alphaLcParenR" startAt="4"/>
            </a:pPr>
            <a:r>
              <a:rPr lang="en-US" u="sng" dirty="0" smtClean="0"/>
              <a:t>dense-</a:t>
            </a:r>
            <a:r>
              <a:rPr lang="en-US" dirty="0" smtClean="0"/>
              <a:t> tendons and ligaments –flexible but strong</a:t>
            </a:r>
          </a:p>
          <a:p>
            <a:pPr marL="624078" indent="-514350">
              <a:buNone/>
            </a:pPr>
            <a:r>
              <a:rPr lang="en-US" dirty="0" smtClean="0"/>
              <a:t>     -tendon- connects muscle to bone</a:t>
            </a:r>
          </a:p>
          <a:p>
            <a:pPr marL="624078" indent="-514350">
              <a:buNone/>
            </a:pPr>
            <a:r>
              <a:rPr lang="en-US" dirty="0" smtClean="0"/>
              <a:t>     -ligament- connects bone to bone</a:t>
            </a:r>
          </a:p>
          <a:p>
            <a:endParaRPr lang="en-US" dirty="0"/>
          </a:p>
        </p:txBody>
      </p:sp>
      <p:pic>
        <p:nvPicPr>
          <p:cNvPr id="21508" name="Picture 4" descr="http://www.sacs.ucsf.edu/home/cooper/Anat118/ConnTiss/ten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4953000" cy="3499218"/>
          </a:xfrm>
          <a:prstGeom prst="rect">
            <a:avLst/>
          </a:prstGeom>
          <a:noFill/>
        </p:spPr>
      </p:pic>
      <p:pic>
        <p:nvPicPr>
          <p:cNvPr id="21510" name="Picture 6" descr="http://www.upei.ca/~morph/webct/Modules/Connective_Tissue/D-Reg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0"/>
            <a:ext cx="3571875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II. Bone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bone cells are called </a:t>
            </a:r>
            <a:r>
              <a:rPr lang="en-US" i="1" dirty="0" err="1" smtClean="0"/>
              <a:t>osteocytes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-</a:t>
            </a:r>
            <a:r>
              <a:rPr lang="en-US" i="1" dirty="0" err="1" smtClean="0"/>
              <a:t>osteoblast</a:t>
            </a:r>
            <a:r>
              <a:rPr lang="en-US" dirty="0" smtClean="0"/>
              <a:t>- bone building cell</a:t>
            </a:r>
          </a:p>
          <a:p>
            <a:pPr>
              <a:buNone/>
            </a:pPr>
            <a:r>
              <a:rPr lang="en-US" dirty="0" smtClean="0"/>
              <a:t>        -</a:t>
            </a:r>
            <a:r>
              <a:rPr lang="en-US" i="1" dirty="0" err="1" smtClean="0"/>
              <a:t>osteoclast</a:t>
            </a:r>
            <a:r>
              <a:rPr lang="en-US" i="1" dirty="0" smtClean="0"/>
              <a:t>-­­</a:t>
            </a:r>
            <a:r>
              <a:rPr lang="en-US" dirty="0" smtClean="0"/>
              <a:t> bone destroying cell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the 2 cells above work together and can reshape bone</a:t>
            </a:r>
          </a:p>
          <a:p>
            <a:endParaRPr lang="en-US" dirty="0" smtClean="0"/>
          </a:p>
          <a:p>
            <a:r>
              <a:rPr lang="en-US" dirty="0" smtClean="0"/>
              <a:t>a “unit” of bone is known as the </a:t>
            </a:r>
            <a:r>
              <a:rPr lang="en-US" i="1" dirty="0" err="1" smtClean="0"/>
              <a:t>Haversian</a:t>
            </a:r>
            <a:r>
              <a:rPr lang="en-US" i="1" dirty="0" smtClean="0"/>
              <a:t> System</a:t>
            </a:r>
            <a:r>
              <a:rPr lang="en-US" dirty="0" smtClean="0"/>
              <a:t> (see fig 5-20)</a:t>
            </a:r>
          </a:p>
          <a:p>
            <a:endParaRPr lang="en-US" dirty="0" smtClean="0"/>
          </a:p>
          <a:p>
            <a:r>
              <a:rPr lang="en-US" dirty="0" smtClean="0"/>
              <a:t>the cells are squeezed between the hard matrix of mineral salts (mostly calcium)</a:t>
            </a:r>
          </a:p>
          <a:p>
            <a:endParaRPr lang="en-US" dirty="0" smtClean="0"/>
          </a:p>
          <a:p>
            <a:r>
              <a:rPr lang="en-US" dirty="0" smtClean="0"/>
              <a:t>flat bones are called </a:t>
            </a:r>
            <a:r>
              <a:rPr lang="en-US" i="1" dirty="0" smtClean="0"/>
              <a:t>membranous bones</a:t>
            </a:r>
            <a:r>
              <a:rPr lang="en-US" dirty="0" smtClean="0"/>
              <a:t> (skull, pelvis)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Eric\Documents\human bio\connective\bon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471" y="304800"/>
            <a:ext cx="7619379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55626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Cross-section of long bone</a:t>
            </a:r>
            <a:endParaRPr lang="en-US" sz="2400" dirty="0"/>
          </a:p>
        </p:txBody>
      </p:sp>
      <p:sp>
        <p:nvSpPr>
          <p:cNvPr id="6" name="Left Brace 5"/>
          <p:cNvSpPr/>
          <p:nvPr/>
        </p:nvSpPr>
        <p:spPr>
          <a:xfrm rot="17715435">
            <a:off x="2037507" y="1885130"/>
            <a:ext cx="896085" cy="2546166"/>
          </a:xfrm>
          <a:prstGeom prst="leftBrace">
            <a:avLst>
              <a:gd name="adj1" fmla="val 8333"/>
              <a:gd name="adj2" fmla="val 4686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510503">
            <a:off x="1073541" y="3428621"/>
            <a:ext cx="197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Haversian</a:t>
            </a:r>
            <a:r>
              <a:rPr lang="en-US" sz="2400" b="1" dirty="0" smtClean="0"/>
              <a:t> system</a:t>
            </a:r>
            <a:endParaRPr lang="en-US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4114800" y="1524000"/>
            <a:ext cx="9144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1295400"/>
            <a:ext cx="6096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114800" y="1447800"/>
            <a:ext cx="3810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52800" y="838200"/>
            <a:ext cx="197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Osteocytes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3255</TotalTime>
  <Words>840</Words>
  <Application>Microsoft Office PowerPoint</Application>
  <PresentationFormat>On-screen Show (4:3)</PresentationFormat>
  <Paragraphs>153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Chapter 5 – Tissues (Histology)</vt:lpstr>
      <vt:lpstr>1. Connective Tissue</vt:lpstr>
      <vt:lpstr>Slide 3</vt:lpstr>
      <vt:lpstr>I. Fibrous (have extracellular fibers) </vt:lpstr>
      <vt:lpstr>Slide 5</vt:lpstr>
      <vt:lpstr>Slide 6</vt:lpstr>
      <vt:lpstr>Slide 7</vt:lpstr>
      <vt:lpstr>II. Bone </vt:lpstr>
      <vt:lpstr>Slide 9</vt:lpstr>
      <vt:lpstr>III. Cartilage </vt:lpstr>
      <vt:lpstr>Slide 11</vt:lpstr>
      <vt:lpstr>Slide 12</vt:lpstr>
      <vt:lpstr>Slide 13</vt:lpstr>
      <vt:lpstr>IV. Blood</vt:lpstr>
      <vt:lpstr>Slide 15</vt:lpstr>
      <vt:lpstr>2. Muscle Tissues</vt:lpstr>
      <vt:lpstr>Slide 17</vt:lpstr>
      <vt:lpstr>I. Skeletal muscle</vt:lpstr>
      <vt:lpstr>II. Smooth Muscle</vt:lpstr>
      <vt:lpstr>III. Cardiac muscle (heart)</vt:lpstr>
      <vt:lpstr>3. Nerve Tissue</vt:lpstr>
      <vt:lpstr>Important parts of a neuron:</vt:lpstr>
      <vt:lpstr>One Very Important Glial Cell:</vt:lpstr>
      <vt:lpstr>4. Epithelial Tissue</vt:lpstr>
      <vt:lpstr>Membranous Epithelium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Glandular Epithelium</vt:lpstr>
      <vt:lpstr>Slide 34</vt:lpstr>
      <vt:lpstr>Slide 35</vt:lpstr>
      <vt:lpstr>Slide 36</vt:lpstr>
      <vt:lpstr>Slide 37</vt:lpstr>
      <vt:lpstr>Slide 38</vt:lpstr>
    </vt:vector>
  </TitlesOfParts>
  <Company>OHSU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– Tissues (Histology)</dc:title>
  <dc:creator>Eric Peterson</dc:creator>
  <cp:lastModifiedBy>petereri</cp:lastModifiedBy>
  <cp:revision>217</cp:revision>
  <dcterms:created xsi:type="dcterms:W3CDTF">2009-09-27T20:30:04Z</dcterms:created>
  <dcterms:modified xsi:type="dcterms:W3CDTF">2010-10-14T15:24:32Z</dcterms:modified>
</cp:coreProperties>
</file>