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24"/>
  </p:handoutMasterIdLst>
  <p:sldIdLst>
    <p:sldId id="256" r:id="rId3"/>
    <p:sldId id="260" r:id="rId4"/>
    <p:sldId id="257" r:id="rId5"/>
    <p:sldId id="258" r:id="rId6"/>
    <p:sldId id="259" r:id="rId7"/>
    <p:sldId id="261" r:id="rId8"/>
    <p:sldId id="262" r:id="rId9"/>
    <p:sldId id="263" r:id="rId10"/>
    <p:sldId id="266" r:id="rId11"/>
    <p:sldId id="267" r:id="rId12"/>
    <p:sldId id="268" r:id="rId13"/>
    <p:sldId id="270" r:id="rId14"/>
    <p:sldId id="271" r:id="rId15"/>
    <p:sldId id="272" r:id="rId16"/>
    <p:sldId id="264" r:id="rId17"/>
    <p:sldId id="278" r:id="rId18"/>
    <p:sldId id="273" r:id="rId19"/>
    <p:sldId id="274" r:id="rId20"/>
    <p:sldId id="275" r:id="rId21"/>
    <p:sldId id="276" r:id="rId22"/>
    <p:sldId id="27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058824-A141-469C-8FE3-3AA27962CC11}" type="datetimeFigureOut">
              <a:rPr lang="en-US" smtClean="0"/>
              <a:t>9/5/2014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8CC41F6-F675-4EAF-9758-5FF3E1283B56}" type="slidenum">
              <a:rPr lang="en-US" smtClean="0"/>
              <a:t>‹#›</a:t>
            </a:fld>
            <a:endParaRPr lang="en-US"/>
          </a:p>
        </p:txBody>
      </p:sp>
    </p:spTree>
    <p:extLst>
      <p:ext uri="{BB962C8B-B14F-4D97-AF65-F5344CB8AC3E}">
        <p14:creationId xmlns:p14="http://schemas.microsoft.com/office/powerpoint/2010/main" val="25216788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CD8295-CE9D-4244-AEA5-CCC2A7ABFFC5}"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D8295-CE9D-4244-AEA5-CCC2A7ABFFC5}"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D8295-CE9D-4244-AEA5-CCC2A7ABFFC5}"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12955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8029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18310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2434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3948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7317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5585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097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D8295-CE9D-4244-AEA5-CCC2A7ABFFC5}"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13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4046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344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CD8295-CE9D-4244-AEA5-CCC2A7ABFFC5}"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CD8295-CE9D-4244-AEA5-CCC2A7ABFFC5}"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CD8295-CE9D-4244-AEA5-CCC2A7ABFFC5}" type="datetimeFigureOut">
              <a:rPr lang="en-US" smtClean="0"/>
              <a:pPr/>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CD8295-CE9D-4244-AEA5-CCC2A7ABFFC5}" type="datetimeFigureOut">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D8295-CE9D-4244-AEA5-CCC2A7ABFFC5}" type="datetimeFigureOut">
              <a:rPr lang="en-US" smtClean="0"/>
              <a:pPr/>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D8295-CE9D-4244-AEA5-CCC2A7ABFFC5}"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D8295-CE9D-4244-AEA5-CCC2A7ABFFC5}"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B0B67-A08C-4CF5-9643-82C37B6C74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D8295-CE9D-4244-AEA5-CCC2A7ABFFC5}" type="datetimeFigureOut">
              <a:rPr lang="en-US" smtClean="0"/>
              <a:pPr/>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B0B67-A08C-4CF5-9643-82C37B6C74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B71417-CA25-427B-9565-BD50ECAE1AED}" type="datetimeFigureOut">
              <a:rPr lang="en-US" smtClean="0">
                <a:solidFill>
                  <a:prstClr val="white">
                    <a:shade val="50000"/>
                  </a:prstClr>
                </a:solidFill>
              </a:rPr>
              <a:pPr/>
              <a:t>9/5/2014</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CAB876B-63D5-48A4-B382-777FB99F1F7D}"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06865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2819400"/>
          </a:xfrm>
        </p:spPr>
        <p:txBody>
          <a:bodyPr>
            <a:normAutofit/>
          </a:bodyPr>
          <a:lstStyle/>
          <a:p>
            <a:r>
              <a:rPr lang="en-US" u="sng" dirty="0" smtClean="0">
                <a:latin typeface="Copperplate Gothic Light" pitchFamily="34" charset="0"/>
              </a:rPr>
              <a:t>Ch. 1 – Characteristics of Life &amp; Organization of the Human Body</a:t>
            </a:r>
            <a:endParaRPr lang="en-US" u="sng" dirty="0">
              <a:latin typeface="Copperplate Gothic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fontScale="90000"/>
          </a:bodyPr>
          <a:lstStyle/>
          <a:p>
            <a:r>
              <a:rPr lang="en-US" b="1" u="sng" dirty="0"/>
              <a:t>Homeostasis</a:t>
            </a:r>
            <a:r>
              <a:rPr lang="en-US" b="1" dirty="0"/>
              <a:t>-</a:t>
            </a:r>
            <a:r>
              <a:rPr lang="en-US" dirty="0"/>
              <a:t>  an organism’s maintenance of a relatively constant internal state within set </a:t>
            </a:r>
            <a:r>
              <a:rPr lang="en-US" u="sng" dirty="0" smtClean="0"/>
              <a:t>ranges</a:t>
            </a:r>
            <a:r>
              <a:rPr lang="en-US" dirty="0" smtClean="0"/>
              <a:t>.</a:t>
            </a:r>
            <a:endParaRPr lang="en-US" dirty="0"/>
          </a:p>
        </p:txBody>
      </p:sp>
      <p:sp>
        <p:nvSpPr>
          <p:cNvPr id="3" name="TextBox 2"/>
          <p:cNvSpPr txBox="1"/>
          <p:nvPr/>
        </p:nvSpPr>
        <p:spPr>
          <a:xfrm>
            <a:off x="533400" y="2438400"/>
            <a:ext cx="1905000" cy="584775"/>
          </a:xfrm>
          <a:prstGeom prst="rect">
            <a:avLst/>
          </a:prstGeom>
          <a:noFill/>
        </p:spPr>
        <p:txBody>
          <a:bodyPr wrap="square" rtlCol="0">
            <a:spAutoFit/>
          </a:bodyPr>
          <a:lstStyle/>
          <a:p>
            <a:r>
              <a:rPr lang="en-US" sz="3200" dirty="0" smtClean="0"/>
              <a:t>Examples:</a:t>
            </a:r>
            <a:endParaRPr lang="en-US" sz="3200" dirty="0"/>
          </a:p>
        </p:txBody>
      </p:sp>
      <p:sp>
        <p:nvSpPr>
          <p:cNvPr id="5" name="TextBox 4"/>
          <p:cNvSpPr txBox="1"/>
          <p:nvPr/>
        </p:nvSpPr>
        <p:spPr>
          <a:xfrm>
            <a:off x="2819400" y="2438400"/>
            <a:ext cx="1676400" cy="584775"/>
          </a:xfrm>
          <a:prstGeom prst="rect">
            <a:avLst/>
          </a:prstGeom>
          <a:noFill/>
        </p:spPr>
        <p:txBody>
          <a:bodyPr wrap="square" rtlCol="0">
            <a:spAutoFit/>
          </a:bodyPr>
          <a:lstStyle/>
          <a:p>
            <a:r>
              <a:rPr lang="en-US" sz="3200" dirty="0" smtClean="0"/>
              <a:t>Temp.=</a:t>
            </a:r>
            <a:endParaRPr lang="en-US" sz="3200" dirty="0"/>
          </a:p>
        </p:txBody>
      </p:sp>
      <p:sp>
        <p:nvSpPr>
          <p:cNvPr id="6" name="TextBox 5"/>
          <p:cNvSpPr txBox="1"/>
          <p:nvPr/>
        </p:nvSpPr>
        <p:spPr>
          <a:xfrm>
            <a:off x="4419600" y="2438400"/>
            <a:ext cx="2819400" cy="584775"/>
          </a:xfrm>
          <a:prstGeom prst="rect">
            <a:avLst/>
          </a:prstGeom>
          <a:noFill/>
        </p:spPr>
        <p:txBody>
          <a:bodyPr wrap="square" rtlCol="0">
            <a:spAutoFit/>
          </a:bodyPr>
          <a:lstStyle/>
          <a:p>
            <a:r>
              <a:rPr lang="en-US" sz="3200" dirty="0" smtClean="0"/>
              <a:t>~  98.6 °F</a:t>
            </a:r>
            <a:endParaRPr lang="en-US" sz="3200" dirty="0"/>
          </a:p>
        </p:txBody>
      </p:sp>
      <p:sp>
        <p:nvSpPr>
          <p:cNvPr id="7" name="TextBox 6"/>
          <p:cNvSpPr txBox="1"/>
          <p:nvPr/>
        </p:nvSpPr>
        <p:spPr>
          <a:xfrm>
            <a:off x="2895600" y="2895600"/>
            <a:ext cx="1371600" cy="584775"/>
          </a:xfrm>
          <a:prstGeom prst="rect">
            <a:avLst/>
          </a:prstGeom>
          <a:noFill/>
        </p:spPr>
        <p:txBody>
          <a:bodyPr wrap="square" rtlCol="0">
            <a:spAutoFit/>
          </a:bodyPr>
          <a:lstStyle/>
          <a:p>
            <a:r>
              <a:rPr lang="en-US" sz="3200" dirty="0" err="1" smtClean="0"/>
              <a:t>b.p</a:t>
            </a:r>
            <a:r>
              <a:rPr lang="en-US" sz="3200" dirty="0" smtClean="0"/>
              <a:t>.=</a:t>
            </a:r>
            <a:endParaRPr lang="en-US" sz="3200" dirty="0"/>
          </a:p>
        </p:txBody>
      </p:sp>
      <p:sp>
        <p:nvSpPr>
          <p:cNvPr id="8" name="TextBox 7"/>
          <p:cNvSpPr txBox="1"/>
          <p:nvPr/>
        </p:nvSpPr>
        <p:spPr>
          <a:xfrm>
            <a:off x="4419600" y="2895600"/>
            <a:ext cx="2895600" cy="584775"/>
          </a:xfrm>
          <a:prstGeom prst="rect">
            <a:avLst/>
          </a:prstGeom>
          <a:noFill/>
        </p:spPr>
        <p:txBody>
          <a:bodyPr wrap="square" rtlCol="0">
            <a:spAutoFit/>
          </a:bodyPr>
          <a:lstStyle/>
          <a:p>
            <a:r>
              <a:rPr lang="en-US" sz="3200" dirty="0" smtClean="0"/>
              <a:t>~ 120/80 mmHg</a:t>
            </a:r>
            <a:endParaRPr lang="en-US" sz="3200" dirty="0"/>
          </a:p>
        </p:txBody>
      </p:sp>
      <p:sp>
        <p:nvSpPr>
          <p:cNvPr id="9" name="TextBox 8"/>
          <p:cNvSpPr txBox="1"/>
          <p:nvPr/>
        </p:nvSpPr>
        <p:spPr>
          <a:xfrm>
            <a:off x="2895600" y="3352800"/>
            <a:ext cx="1828800" cy="584775"/>
          </a:xfrm>
          <a:prstGeom prst="rect">
            <a:avLst/>
          </a:prstGeom>
          <a:noFill/>
        </p:spPr>
        <p:txBody>
          <a:bodyPr wrap="square" rtlCol="0">
            <a:spAutoFit/>
          </a:bodyPr>
          <a:lstStyle/>
          <a:p>
            <a:r>
              <a:rPr lang="en-US" sz="3200" dirty="0" smtClean="0"/>
              <a:t>glucose=</a:t>
            </a:r>
            <a:endParaRPr lang="en-US" sz="3200" dirty="0"/>
          </a:p>
        </p:txBody>
      </p:sp>
      <p:sp>
        <p:nvSpPr>
          <p:cNvPr id="10" name="TextBox 9"/>
          <p:cNvSpPr txBox="1"/>
          <p:nvPr/>
        </p:nvSpPr>
        <p:spPr>
          <a:xfrm>
            <a:off x="4419600" y="3352800"/>
            <a:ext cx="2819400" cy="584775"/>
          </a:xfrm>
          <a:prstGeom prst="rect">
            <a:avLst/>
          </a:prstGeom>
          <a:noFill/>
        </p:spPr>
        <p:txBody>
          <a:bodyPr wrap="square" rtlCol="0">
            <a:spAutoFit/>
          </a:bodyPr>
          <a:lstStyle/>
          <a:p>
            <a:r>
              <a:rPr lang="en-US" sz="3200" dirty="0" smtClean="0"/>
              <a:t>~ 90-130 mg/dl</a:t>
            </a:r>
            <a:endParaRPr lang="en-US" sz="3200" dirty="0"/>
          </a:p>
        </p:txBody>
      </p:sp>
      <p:sp>
        <p:nvSpPr>
          <p:cNvPr id="11" name="TextBox 10"/>
          <p:cNvSpPr txBox="1"/>
          <p:nvPr/>
        </p:nvSpPr>
        <p:spPr>
          <a:xfrm>
            <a:off x="2895600" y="3810000"/>
            <a:ext cx="1981200" cy="584775"/>
          </a:xfrm>
          <a:prstGeom prst="rect">
            <a:avLst/>
          </a:prstGeom>
          <a:noFill/>
        </p:spPr>
        <p:txBody>
          <a:bodyPr wrap="square" rtlCol="0">
            <a:spAutoFit/>
          </a:bodyPr>
          <a:lstStyle/>
          <a:p>
            <a:r>
              <a:rPr lang="en-US" sz="3200" dirty="0" smtClean="0"/>
              <a:t>Blood pH=</a:t>
            </a:r>
            <a:endParaRPr lang="en-US" sz="3200" dirty="0"/>
          </a:p>
        </p:txBody>
      </p:sp>
      <p:sp>
        <p:nvSpPr>
          <p:cNvPr id="12" name="TextBox 11"/>
          <p:cNvSpPr txBox="1"/>
          <p:nvPr/>
        </p:nvSpPr>
        <p:spPr>
          <a:xfrm>
            <a:off x="4800600" y="3810000"/>
            <a:ext cx="2133600" cy="584775"/>
          </a:xfrm>
          <a:prstGeom prst="rect">
            <a:avLst/>
          </a:prstGeom>
          <a:noFill/>
        </p:spPr>
        <p:txBody>
          <a:bodyPr wrap="square" rtlCol="0">
            <a:spAutoFit/>
          </a:bodyPr>
          <a:lstStyle/>
          <a:p>
            <a:r>
              <a:rPr lang="en-US" sz="3200" dirty="0" smtClean="0"/>
              <a:t>7.4</a:t>
            </a:r>
            <a:endParaRPr lang="en-US" sz="3200" dirty="0"/>
          </a:p>
        </p:txBody>
      </p:sp>
      <p:sp>
        <p:nvSpPr>
          <p:cNvPr id="13" name="TextBox 12"/>
          <p:cNvSpPr txBox="1"/>
          <p:nvPr/>
        </p:nvSpPr>
        <p:spPr>
          <a:xfrm>
            <a:off x="2895600" y="4267200"/>
            <a:ext cx="2743200" cy="584775"/>
          </a:xfrm>
          <a:prstGeom prst="rect">
            <a:avLst/>
          </a:prstGeom>
          <a:noFill/>
        </p:spPr>
        <p:txBody>
          <a:bodyPr wrap="square" rtlCol="0">
            <a:spAutoFit/>
          </a:bodyPr>
          <a:lstStyle/>
          <a:p>
            <a:r>
              <a:rPr lang="en-US" sz="3200" dirty="0" smtClean="0"/>
              <a:t>hydration=</a:t>
            </a:r>
            <a:endParaRPr lang="en-US" sz="3200" dirty="0"/>
          </a:p>
        </p:txBody>
      </p:sp>
      <p:sp>
        <p:nvSpPr>
          <p:cNvPr id="14" name="TextBox 13"/>
          <p:cNvSpPr txBox="1"/>
          <p:nvPr/>
        </p:nvSpPr>
        <p:spPr>
          <a:xfrm>
            <a:off x="4800600" y="4267200"/>
            <a:ext cx="3124200" cy="584775"/>
          </a:xfrm>
          <a:prstGeom prst="rect">
            <a:avLst/>
          </a:prstGeom>
          <a:noFill/>
        </p:spPr>
        <p:txBody>
          <a:bodyPr wrap="square" rtlCol="0">
            <a:spAutoFit/>
          </a:bodyPr>
          <a:lstStyle/>
          <a:p>
            <a:r>
              <a:rPr lang="en-US" sz="3200" dirty="0" smtClean="0"/>
              <a:t>~60% H</a:t>
            </a:r>
            <a:r>
              <a:rPr lang="en-US" sz="3200" baseline="-25000" dirty="0" smtClean="0"/>
              <a:t>2</a:t>
            </a:r>
            <a:r>
              <a:rPr lang="en-US" sz="3200" dirty="0" smtClean="0"/>
              <a:t>O</a:t>
            </a:r>
            <a:endParaRPr lang="en-US" sz="3200" dirty="0"/>
          </a:p>
        </p:txBody>
      </p:sp>
      <p:sp>
        <p:nvSpPr>
          <p:cNvPr id="15" name="TextBox 14"/>
          <p:cNvSpPr txBox="1"/>
          <p:nvPr/>
        </p:nvSpPr>
        <p:spPr>
          <a:xfrm>
            <a:off x="2514600" y="5257800"/>
            <a:ext cx="4419600" cy="584775"/>
          </a:xfrm>
          <a:prstGeom prst="rect">
            <a:avLst/>
          </a:prstGeom>
          <a:noFill/>
        </p:spPr>
        <p:txBody>
          <a:bodyPr wrap="square" rtlCol="0">
            <a:spAutoFit/>
          </a:bodyPr>
          <a:lstStyle/>
          <a:p>
            <a:r>
              <a:rPr lang="en-US" sz="3200" b="1" dirty="0" smtClean="0"/>
              <a:t>MANY, MANY </a:t>
            </a:r>
            <a:r>
              <a:rPr lang="en-US" sz="3200" dirty="0" smtClean="0"/>
              <a:t>more!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heckerboard(across)">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229600" cy="914399"/>
          </a:xfrm>
        </p:spPr>
        <p:txBody>
          <a:bodyPr>
            <a:normAutofit/>
          </a:bodyPr>
          <a:lstStyle/>
          <a:p>
            <a:r>
              <a:rPr lang="en-US" b="1" u="sng" dirty="0"/>
              <a:t>Homeostatic </a:t>
            </a:r>
            <a:r>
              <a:rPr lang="en-US" b="1" u="sng" dirty="0" smtClean="0"/>
              <a:t>control </a:t>
            </a:r>
            <a:r>
              <a:rPr lang="en-US" b="1" u="sng" dirty="0"/>
              <a:t>mechanisms-</a:t>
            </a:r>
            <a:r>
              <a:rPr lang="en-US" dirty="0"/>
              <a:t>  </a:t>
            </a:r>
          </a:p>
        </p:txBody>
      </p:sp>
      <p:sp>
        <p:nvSpPr>
          <p:cNvPr id="26625" name="Rectangle 1"/>
          <p:cNvSpPr>
            <a:spLocks noChangeArrowheads="1"/>
          </p:cNvSpPr>
          <p:nvPr/>
        </p:nvSpPr>
        <p:spPr bwMode="auto">
          <a:xfrm>
            <a:off x="16164" y="762000"/>
            <a:ext cx="9144000" cy="310854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-known as a </a:t>
            </a:r>
            <a:r>
              <a:rPr kumimoji="0" lang="en-US" sz="2800" b="1" i="0" u="none" strike="noStrike" cap="none" normalizeH="0" baseline="0" dirty="0" smtClean="0">
                <a:ln>
                  <a:noFill/>
                </a:ln>
                <a:solidFill>
                  <a:schemeClr val="tx1"/>
                </a:solidFill>
                <a:effectLst/>
                <a:latin typeface="Arial" pitchFamily="34" charset="0"/>
                <a:ea typeface="Times New Roman" pitchFamily="18" charset="0"/>
              </a:rPr>
              <a:t>feedback control loop</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-virtually all of the body’s organ systems can be involved </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-there are three basic components:</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Arial" pitchFamily="34" charset="0"/>
                <a:ea typeface="Times New Roman" pitchFamily="18"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a:t>
            </a:r>
            <a:r>
              <a:rPr kumimoji="0" lang="en-US" sz="2800" b="1" i="0" u="none" strike="noStrike" cap="none" normalizeH="0" baseline="0" dirty="0" smtClean="0">
                <a:ln>
                  <a:noFill/>
                </a:ln>
                <a:solidFill>
                  <a:schemeClr val="tx1"/>
                </a:solidFill>
                <a:effectLst/>
                <a:latin typeface="Arial" pitchFamily="34" charset="0"/>
                <a:ea typeface="Times New Roman" pitchFamily="18" charset="0"/>
              </a:rPr>
              <a:t>Sensor </a:t>
            </a:r>
            <a:r>
              <a:rPr kumimoji="0" lang="en-US" sz="2800" i="0" u="none" strike="noStrike" cap="none" normalizeH="0" baseline="0" dirty="0" smtClean="0">
                <a:ln>
                  <a:noFill/>
                </a:ln>
                <a:solidFill>
                  <a:schemeClr val="tx1"/>
                </a:solidFill>
                <a:effectLst/>
                <a:latin typeface="Arial" pitchFamily="34" charset="0"/>
                <a:ea typeface="Times New Roman" pitchFamily="18" charset="0"/>
              </a:rPr>
              <a:t>(or</a:t>
            </a:r>
            <a:r>
              <a:rPr kumimoji="0" lang="en-US" sz="2800" i="0" u="none" strike="noStrike" cap="none" normalizeH="0" dirty="0" smtClean="0">
                <a:ln>
                  <a:noFill/>
                </a:ln>
                <a:solidFill>
                  <a:schemeClr val="tx1"/>
                </a:solidFill>
                <a:effectLst/>
                <a:latin typeface="Arial" pitchFamily="34" charset="0"/>
                <a:ea typeface="Times New Roman" pitchFamily="18" charset="0"/>
              </a:rPr>
              <a:t> receptor)</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 senses a change (the</a:t>
            </a:r>
            <a:r>
              <a:rPr kumimoji="0" lang="en-US" sz="2800" b="0" i="0" u="none" strike="noStrike" cap="none" normalizeH="0" dirty="0" smtClean="0">
                <a:ln>
                  <a:noFill/>
                </a:ln>
                <a:solidFill>
                  <a:schemeClr val="tx1"/>
                </a:solidFill>
                <a:effectLst/>
                <a:latin typeface="Arial" pitchFamily="34" charset="0"/>
                <a:ea typeface="Times New Roman" pitchFamily="18" charset="0"/>
              </a:rPr>
              <a:t> 								      “</a:t>
            </a:r>
            <a:r>
              <a:rPr kumimoji="0" lang="en-US" sz="2800" b="1" i="0" u="none" strike="noStrike" cap="none" normalizeH="0" dirty="0" smtClean="0">
                <a:ln>
                  <a:noFill/>
                </a:ln>
                <a:solidFill>
                  <a:schemeClr val="tx1"/>
                </a:solidFill>
                <a:effectLst/>
                <a:latin typeface="Arial" pitchFamily="34" charset="0"/>
                <a:ea typeface="Times New Roman" pitchFamily="18" charset="0"/>
              </a:rPr>
              <a:t>stimulus</a:t>
            </a:r>
            <a:r>
              <a:rPr kumimoji="0" lang="en-US" sz="2800" b="0" i="0" u="none" strike="noStrike" cap="none" normalizeH="0" dirty="0" smtClean="0">
                <a:ln>
                  <a:noFill/>
                </a:ln>
                <a:solidFill>
                  <a:schemeClr val="tx1"/>
                </a:solidFill>
                <a:effectLst/>
                <a:latin typeface="Arial" pitchFamily="34" charset="0"/>
                <a:ea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2800" b="1" i="0" u="none" strike="noStrike" cap="none" normalizeH="0" baseline="0" dirty="0" smtClean="0">
                <a:ln>
                  <a:noFill/>
                </a:ln>
                <a:solidFill>
                  <a:schemeClr val="tx1"/>
                </a:solidFill>
                <a:effectLst/>
                <a:latin typeface="Arial" pitchFamily="34" charset="0"/>
                <a:ea typeface="Times New Roman" pitchFamily="18" charset="0"/>
              </a:rPr>
              <a:t>Integrator</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a:t>
            </a:r>
            <a:r>
              <a:rPr lang="en-US" sz="2800" dirty="0" smtClean="0">
                <a:latin typeface="Arial" pitchFamily="34" charset="0"/>
                <a:ea typeface="Times New Roman" pitchFamily="18" charset="0"/>
              </a:rPr>
              <a:t>(</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control center)</a:t>
            </a:r>
            <a:r>
              <a:rPr kumimoji="0" lang="en-US" sz="2800" b="0" i="0" u="none" strike="noStrike" cap="none" normalizeH="0" dirty="0" smtClean="0">
                <a:ln>
                  <a:noFill/>
                </a:ln>
                <a:solidFill>
                  <a:schemeClr val="tx1"/>
                </a:solidFill>
                <a:effectLst/>
                <a:latin typeface="Arial" pitchFamily="34" charset="0"/>
                <a:ea typeface="Times New Roman" pitchFamily="18" charset="0"/>
              </a:rPr>
              <a:t> – interpret the change</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a:t>
            </a:r>
            <a:r>
              <a:rPr lang="en-US" sz="2800" b="1" dirty="0" smtClean="0">
                <a:latin typeface="Arial" pitchFamily="34" charset="0"/>
                <a:ea typeface="Times New Roman" pitchFamily="18" charset="0"/>
              </a:rPr>
              <a:t>E</a:t>
            </a:r>
            <a:r>
              <a:rPr kumimoji="0" lang="en-US" sz="2800" b="1" i="0" u="none" strike="noStrike" cap="none" normalizeH="0" baseline="0" dirty="0" smtClean="0">
                <a:ln>
                  <a:noFill/>
                </a:ln>
                <a:solidFill>
                  <a:schemeClr val="tx1"/>
                </a:solidFill>
                <a:effectLst/>
                <a:latin typeface="Arial" pitchFamily="34" charset="0"/>
                <a:ea typeface="Times New Roman" pitchFamily="18" charset="0"/>
              </a:rPr>
              <a:t>ffector</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 produces</a:t>
            </a:r>
            <a:r>
              <a:rPr kumimoji="0" lang="en-US" sz="2800" b="0" i="0" u="none" strike="noStrike" cap="none" normalizeH="0" dirty="0" smtClean="0">
                <a:ln>
                  <a:noFill/>
                </a:ln>
                <a:solidFill>
                  <a:schemeClr val="tx1"/>
                </a:solidFill>
                <a:effectLst/>
                <a:latin typeface="Arial" pitchFamily="34" charset="0"/>
                <a:ea typeface="Times New Roman" pitchFamily="18" charset="0"/>
              </a:rPr>
              <a:t> </a:t>
            </a:r>
            <a:r>
              <a:rPr kumimoji="0" lang="en-US" sz="2800" b="1" i="0" u="none" strike="noStrike" cap="none" normalizeH="0" dirty="0" smtClean="0">
                <a:ln>
                  <a:noFill/>
                </a:ln>
                <a:solidFill>
                  <a:schemeClr val="tx1"/>
                </a:solidFill>
                <a:effectLst/>
                <a:latin typeface="Arial" pitchFamily="34" charset="0"/>
                <a:ea typeface="Times New Roman" pitchFamily="18" charset="0"/>
              </a:rPr>
              <a:t>response</a:t>
            </a:r>
            <a:r>
              <a:rPr kumimoji="0" lang="en-US" sz="2800" i="0" u="none" strike="noStrike" cap="none" normalizeH="0" dirty="0" smtClean="0">
                <a:ln>
                  <a:noFill/>
                </a:ln>
                <a:solidFill>
                  <a:schemeClr val="tx1"/>
                </a:solidFill>
                <a:effectLst/>
                <a:latin typeface="Arial" pitchFamily="34" charset="0"/>
                <a:ea typeface="Times New Roman" pitchFamily="18" charset="0"/>
              </a:rPr>
              <a:t> to the change</a:t>
            </a:r>
            <a:endParaRPr kumimoji="0" lang="en-US" sz="2800" b="0" i="0" u="none" strike="noStrike" cap="none" normalizeH="0" baseline="0" dirty="0" smtClean="0">
              <a:ln>
                <a:noFill/>
              </a:ln>
              <a:solidFill>
                <a:schemeClr val="tx1"/>
              </a:solidFill>
              <a:effectLst/>
              <a:latin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967998"/>
            <a:ext cx="3733800" cy="275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828800" cy="584775"/>
          </a:xfrm>
          <a:prstGeom prst="rect">
            <a:avLst/>
          </a:prstGeom>
          <a:noFill/>
        </p:spPr>
        <p:txBody>
          <a:bodyPr wrap="square" rtlCol="0">
            <a:spAutoFit/>
          </a:bodyPr>
          <a:lstStyle/>
          <a:p>
            <a:r>
              <a:rPr lang="en-US" sz="3200" i="1" dirty="0" smtClean="0"/>
              <a:t>Example:</a:t>
            </a:r>
            <a:endParaRPr lang="en-US" sz="3200" i="1" dirty="0"/>
          </a:p>
        </p:txBody>
      </p:sp>
      <p:sp>
        <p:nvSpPr>
          <p:cNvPr id="6" name="TextBox 5"/>
          <p:cNvSpPr txBox="1"/>
          <p:nvPr/>
        </p:nvSpPr>
        <p:spPr>
          <a:xfrm>
            <a:off x="0" y="457200"/>
            <a:ext cx="9144000" cy="2554545"/>
          </a:xfrm>
          <a:prstGeom prst="rect">
            <a:avLst/>
          </a:prstGeom>
          <a:noFill/>
        </p:spPr>
        <p:txBody>
          <a:bodyPr wrap="square" rtlCol="0">
            <a:spAutoFit/>
          </a:bodyPr>
          <a:lstStyle/>
          <a:p>
            <a:r>
              <a:rPr lang="en-US" sz="4000" b="1" u="sng" dirty="0" smtClean="0"/>
              <a:t>SENSOR</a:t>
            </a:r>
            <a:r>
              <a:rPr lang="en-US" sz="4000" b="1" dirty="0" smtClean="0"/>
              <a:t>: </a:t>
            </a:r>
            <a:r>
              <a:rPr lang="en-US" sz="4000" dirty="0" smtClean="0"/>
              <a:t>pressure sensor in the walls of the heart and major arteries senses </a:t>
            </a:r>
            <a:r>
              <a:rPr lang="en-US" sz="4000" dirty="0" smtClean="0">
                <a:solidFill>
                  <a:srgbClr val="FF0000"/>
                </a:solidFill>
              </a:rPr>
              <a:t>low blood pressure</a:t>
            </a:r>
            <a:r>
              <a:rPr lang="en-US" sz="4000" dirty="0" smtClean="0"/>
              <a:t> </a:t>
            </a:r>
            <a:r>
              <a:rPr lang="en-US" sz="3200" dirty="0" smtClean="0">
                <a:solidFill>
                  <a:srgbClr val="FF0000"/>
                </a:solidFill>
              </a:rPr>
              <a:t>(stimulus) </a:t>
            </a:r>
            <a:r>
              <a:rPr lang="en-US" sz="4000" dirty="0" smtClean="0"/>
              <a:t>and sends a signal to the brain.</a:t>
            </a:r>
            <a:endParaRPr lang="en-US" sz="4000" dirty="0"/>
          </a:p>
        </p:txBody>
      </p:sp>
      <p:sp>
        <p:nvSpPr>
          <p:cNvPr id="8" name="TextBox 7"/>
          <p:cNvSpPr txBox="1"/>
          <p:nvPr/>
        </p:nvSpPr>
        <p:spPr>
          <a:xfrm>
            <a:off x="0" y="2895600"/>
            <a:ext cx="9144000" cy="2554545"/>
          </a:xfrm>
          <a:prstGeom prst="rect">
            <a:avLst/>
          </a:prstGeom>
          <a:noFill/>
        </p:spPr>
        <p:txBody>
          <a:bodyPr wrap="square" rtlCol="0">
            <a:spAutoFit/>
          </a:bodyPr>
          <a:lstStyle/>
          <a:p>
            <a:r>
              <a:rPr lang="en-US" sz="4000" b="1" u="sng" dirty="0" smtClean="0"/>
              <a:t>INTEGRATOR</a:t>
            </a:r>
            <a:r>
              <a:rPr lang="en-US" sz="4000" b="1" dirty="0" smtClean="0"/>
              <a:t>:</a:t>
            </a:r>
            <a:r>
              <a:rPr lang="en-US" sz="4000" dirty="0" smtClean="0"/>
              <a:t> Medulla oblongata in the brain determines degree in which </a:t>
            </a:r>
            <a:r>
              <a:rPr lang="en-US" sz="4000" dirty="0" err="1" smtClean="0"/>
              <a:t>b.p</a:t>
            </a:r>
            <a:r>
              <a:rPr lang="en-US" sz="4000" dirty="0" smtClean="0"/>
              <a:t>. must be corrected and send a signal back to the heart. </a:t>
            </a:r>
            <a:endParaRPr lang="en-US" sz="4000" dirty="0"/>
          </a:p>
        </p:txBody>
      </p:sp>
      <p:sp>
        <p:nvSpPr>
          <p:cNvPr id="9" name="TextBox 8"/>
          <p:cNvSpPr txBox="1"/>
          <p:nvPr/>
        </p:nvSpPr>
        <p:spPr>
          <a:xfrm>
            <a:off x="0" y="5334000"/>
            <a:ext cx="9144000" cy="1323439"/>
          </a:xfrm>
          <a:prstGeom prst="rect">
            <a:avLst/>
          </a:prstGeom>
          <a:noFill/>
        </p:spPr>
        <p:txBody>
          <a:bodyPr wrap="square" rtlCol="0">
            <a:spAutoFit/>
          </a:bodyPr>
          <a:lstStyle/>
          <a:p>
            <a:r>
              <a:rPr lang="en-US" sz="4000" b="1" u="sng" dirty="0" smtClean="0"/>
              <a:t>EFFECTOR</a:t>
            </a:r>
            <a:r>
              <a:rPr lang="en-US" sz="4000" b="1" dirty="0" smtClean="0"/>
              <a:t>: </a:t>
            </a:r>
            <a:r>
              <a:rPr lang="en-US" sz="4000" dirty="0" smtClean="0"/>
              <a:t>the heart begins to beat faster thereby </a:t>
            </a:r>
            <a:r>
              <a:rPr lang="en-US" sz="4000" dirty="0" smtClean="0">
                <a:solidFill>
                  <a:srgbClr val="FF0000"/>
                </a:solidFill>
              </a:rPr>
              <a:t>increasing pressure </a:t>
            </a:r>
            <a:r>
              <a:rPr lang="en-US" sz="3200" dirty="0" smtClean="0">
                <a:solidFill>
                  <a:srgbClr val="FF0000"/>
                </a:solidFill>
              </a:rPr>
              <a:t>(response)</a:t>
            </a:r>
            <a:r>
              <a:rPr lang="en-US" sz="4000" dirty="0" smtClean="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NEGATIVE</a:t>
            </a:r>
            <a:r>
              <a:rPr lang="en-US" dirty="0" smtClean="0"/>
              <a:t> feedback loop-</a:t>
            </a:r>
            <a:endParaRPr lang="en-US" b="1" u="sng" dirty="0"/>
          </a:p>
        </p:txBody>
      </p:sp>
      <p:sp>
        <p:nvSpPr>
          <p:cNvPr id="4" name="TextBox 3"/>
          <p:cNvSpPr txBox="1"/>
          <p:nvPr/>
        </p:nvSpPr>
        <p:spPr>
          <a:xfrm>
            <a:off x="533400" y="1828800"/>
            <a:ext cx="8229600" cy="1077218"/>
          </a:xfrm>
          <a:prstGeom prst="rect">
            <a:avLst/>
          </a:prstGeom>
          <a:noFill/>
        </p:spPr>
        <p:txBody>
          <a:bodyPr wrap="square" rtlCol="0">
            <a:spAutoFit/>
          </a:bodyPr>
          <a:lstStyle/>
          <a:p>
            <a:r>
              <a:rPr lang="en-US" sz="3200" b="1" dirty="0" smtClean="0"/>
              <a:t>-</a:t>
            </a:r>
            <a:r>
              <a:rPr lang="en-US" sz="3200" dirty="0" smtClean="0"/>
              <a:t>creates a response that </a:t>
            </a:r>
            <a:r>
              <a:rPr lang="en-US" sz="3200" b="1" u="sng" dirty="0" smtClean="0"/>
              <a:t>opposes</a:t>
            </a:r>
            <a:r>
              <a:rPr lang="en-US" sz="3200" dirty="0" smtClean="0"/>
              <a:t> the initial stimulus or change. (reverses the change)</a:t>
            </a:r>
            <a:endParaRPr lang="en-US" sz="3200" dirty="0"/>
          </a:p>
        </p:txBody>
      </p:sp>
      <p:sp>
        <p:nvSpPr>
          <p:cNvPr id="5" name="TextBox 4"/>
          <p:cNvSpPr txBox="1"/>
          <p:nvPr/>
        </p:nvSpPr>
        <p:spPr>
          <a:xfrm>
            <a:off x="533400" y="3429000"/>
            <a:ext cx="8077200" cy="584775"/>
          </a:xfrm>
          <a:prstGeom prst="rect">
            <a:avLst/>
          </a:prstGeom>
          <a:noFill/>
        </p:spPr>
        <p:txBody>
          <a:bodyPr wrap="square" rtlCol="0">
            <a:spAutoFit/>
          </a:bodyPr>
          <a:lstStyle/>
          <a:p>
            <a:r>
              <a:rPr lang="en-US" sz="3200" b="1" dirty="0" smtClean="0"/>
              <a:t>-</a:t>
            </a:r>
            <a:r>
              <a:rPr lang="en-US" sz="3200" dirty="0" smtClean="0"/>
              <a:t>works to </a:t>
            </a:r>
            <a:r>
              <a:rPr lang="en-US" sz="3200" b="1" u="sng" dirty="0" smtClean="0"/>
              <a:t>stabilize</a:t>
            </a:r>
            <a:r>
              <a:rPr lang="en-US" sz="3200" b="1" dirty="0" smtClean="0"/>
              <a:t> </a:t>
            </a:r>
            <a:r>
              <a:rPr lang="en-US" sz="3200" dirty="0" smtClean="0"/>
              <a:t>physiological variables</a:t>
            </a:r>
            <a:endParaRPr lang="en-US" sz="3200" dirty="0"/>
          </a:p>
        </p:txBody>
      </p:sp>
      <p:sp>
        <p:nvSpPr>
          <p:cNvPr id="6" name="TextBox 5"/>
          <p:cNvSpPr txBox="1"/>
          <p:nvPr/>
        </p:nvSpPr>
        <p:spPr>
          <a:xfrm>
            <a:off x="533400" y="4495800"/>
            <a:ext cx="8077200" cy="584775"/>
          </a:xfrm>
          <a:prstGeom prst="rect">
            <a:avLst/>
          </a:prstGeom>
          <a:noFill/>
        </p:spPr>
        <p:txBody>
          <a:bodyPr wrap="square" rtlCol="0">
            <a:spAutoFit/>
          </a:bodyPr>
          <a:lstStyle/>
          <a:p>
            <a:r>
              <a:rPr lang="en-US" sz="3200" b="1" dirty="0" smtClean="0"/>
              <a:t>-</a:t>
            </a:r>
            <a:r>
              <a:rPr lang="en-US" sz="3200" dirty="0" smtClean="0"/>
              <a:t>are responsible for </a:t>
            </a:r>
            <a:r>
              <a:rPr lang="en-US" sz="3200" b="1" u="sng" dirty="0" smtClean="0"/>
              <a:t>maintaining homeostasis</a:t>
            </a:r>
            <a:endParaRPr lang="en-US" sz="32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POSITIVE</a:t>
            </a:r>
            <a:r>
              <a:rPr lang="en-US" dirty="0" smtClean="0"/>
              <a:t> feedback loop-</a:t>
            </a:r>
            <a:endParaRPr lang="en-US" dirty="0"/>
          </a:p>
        </p:txBody>
      </p:sp>
      <p:sp>
        <p:nvSpPr>
          <p:cNvPr id="1025" name="Rectangle 1"/>
          <p:cNvSpPr>
            <a:spLocks noChangeArrowheads="1"/>
          </p:cNvSpPr>
          <p:nvPr/>
        </p:nvSpPr>
        <p:spPr bwMode="auto">
          <a:xfrm>
            <a:off x="304800" y="1165124"/>
            <a:ext cx="8839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a:t>
            </a:r>
            <a:r>
              <a:rPr kumimoji="0" lang="en-US" sz="3200" b="1" i="0" u="sng" strike="noStrike" cap="none" normalizeH="0" baseline="0" dirty="0" smtClean="0">
                <a:ln>
                  <a:noFill/>
                </a:ln>
                <a:solidFill>
                  <a:schemeClr val="tx1"/>
                </a:solidFill>
                <a:effectLst/>
                <a:latin typeface="Arial" pitchFamily="34" charset="0"/>
                <a:ea typeface="Times New Roman" pitchFamily="18" charset="0"/>
              </a:rPr>
              <a:t>amplifies or reinforces </a:t>
            </a:r>
            <a:r>
              <a:rPr kumimoji="0" lang="en-US" sz="3200" b="0" i="0" u="none" strike="noStrike" cap="none" normalizeH="0" baseline="0" dirty="0" smtClean="0">
                <a:ln>
                  <a:noFill/>
                </a:ln>
                <a:solidFill>
                  <a:schemeClr val="tx1"/>
                </a:solidFill>
                <a:effectLst/>
                <a:latin typeface="Arial" pitchFamily="34" charset="0"/>
                <a:ea typeface="Times New Roman" pitchFamily="18" charset="0"/>
              </a:rPr>
              <a:t>the change that is occurring</a:t>
            </a:r>
            <a:endParaRPr kumimoji="0" lang="en-US" sz="32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332509" y="2149105"/>
            <a:ext cx="5334000" cy="584775"/>
          </a:xfrm>
          <a:prstGeom prst="rect">
            <a:avLst/>
          </a:prstGeom>
          <a:noFill/>
        </p:spPr>
        <p:txBody>
          <a:bodyPr wrap="square" rtlCol="0">
            <a:spAutoFit/>
          </a:bodyPr>
          <a:lstStyle/>
          <a:p>
            <a:r>
              <a:rPr lang="en-US" sz="3200" dirty="0" smtClean="0"/>
              <a:t>-can be harmful or </a:t>
            </a:r>
            <a:r>
              <a:rPr lang="en-US" sz="3200" dirty="0" err="1" smtClean="0"/>
              <a:t>disasterous</a:t>
            </a:r>
            <a:endParaRPr lang="en-US" sz="3200" dirty="0"/>
          </a:p>
        </p:txBody>
      </p:sp>
      <p:sp>
        <p:nvSpPr>
          <p:cNvPr id="9" name="TextBox 8"/>
          <p:cNvSpPr txBox="1"/>
          <p:nvPr/>
        </p:nvSpPr>
        <p:spPr>
          <a:xfrm>
            <a:off x="5715000" y="2087549"/>
            <a:ext cx="2209800" cy="707886"/>
          </a:xfrm>
          <a:prstGeom prst="rect">
            <a:avLst/>
          </a:prstGeom>
          <a:noFill/>
        </p:spPr>
        <p:txBody>
          <a:bodyPr wrap="square" rtlCol="0">
            <a:spAutoFit/>
          </a:bodyPr>
          <a:lstStyle/>
          <a:p>
            <a:r>
              <a:rPr lang="en-US" sz="4000" b="1" dirty="0" smtClean="0"/>
              <a:t>CANCER! </a:t>
            </a:r>
            <a:endParaRPr lang="en-US" sz="4000" b="1" dirty="0"/>
          </a:p>
        </p:txBody>
      </p:sp>
      <p:sp>
        <p:nvSpPr>
          <p:cNvPr id="10" name="TextBox 9"/>
          <p:cNvSpPr txBox="1"/>
          <p:nvPr/>
        </p:nvSpPr>
        <p:spPr>
          <a:xfrm>
            <a:off x="7772400" y="2128538"/>
            <a:ext cx="914400" cy="707886"/>
          </a:xfrm>
          <a:prstGeom prst="rect">
            <a:avLst/>
          </a:prstGeom>
          <a:noFill/>
        </p:spPr>
        <p:txBody>
          <a:bodyPr wrap="square" rtlCol="0">
            <a:spAutoFit/>
          </a:bodyPr>
          <a:lstStyle/>
          <a:p>
            <a:r>
              <a:rPr lang="en-US" sz="4000" dirty="0" smtClean="0">
                <a:sym typeface="Wingdings" pitchFamily="2" charset="2"/>
              </a:rPr>
              <a:t></a:t>
            </a:r>
            <a:endParaRPr lang="en-US" sz="4000" dirty="0"/>
          </a:p>
        </p:txBody>
      </p:sp>
      <p:sp>
        <p:nvSpPr>
          <p:cNvPr id="11" name="TextBox 10"/>
          <p:cNvSpPr txBox="1"/>
          <p:nvPr/>
        </p:nvSpPr>
        <p:spPr>
          <a:xfrm>
            <a:off x="381000" y="3962400"/>
            <a:ext cx="8305800" cy="369332"/>
          </a:xfrm>
          <a:prstGeom prst="rect">
            <a:avLst/>
          </a:prstGeom>
          <a:noFill/>
        </p:spPr>
        <p:txBody>
          <a:bodyPr wrap="square" rtlCol="0">
            <a:spAutoFit/>
          </a:bodyPr>
          <a:lstStyle/>
          <a:p>
            <a:endParaRPr lang="en-US" dirty="0"/>
          </a:p>
        </p:txBody>
      </p:sp>
      <p:sp>
        <p:nvSpPr>
          <p:cNvPr id="1026" name="Rectangle 2"/>
          <p:cNvSpPr>
            <a:spLocks noChangeArrowheads="1"/>
          </p:cNvSpPr>
          <p:nvPr/>
        </p:nvSpPr>
        <p:spPr bwMode="auto">
          <a:xfrm>
            <a:off x="0" y="2713673"/>
            <a:ext cx="3047999"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-a few healthy positive feedback mechanisms=</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	</a:t>
            </a:r>
            <a:endParaRPr lang="en-US" sz="3200" dirty="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childbirth,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rPr>
              <a:t>bloodclotting</a:t>
            </a:r>
            <a:r>
              <a:rPr kumimoji="0" lang="en-US" sz="3200" b="0" i="0" u="none" strike="noStrike" cap="none" normalizeH="0" baseline="0" dirty="0" smtClean="0">
                <a:ln>
                  <a:noFill/>
                </a:ln>
                <a:solidFill>
                  <a:schemeClr val="tx1"/>
                </a:solidFill>
                <a:effectLst/>
                <a:latin typeface="Arial" pitchFamily="34" charset="0"/>
                <a:ea typeface="Times New Roman" pitchFamily="18" charset="0"/>
              </a:rPr>
              <a:t>, sneeze</a:t>
            </a:r>
            <a:endParaRPr kumimoji="0" lang="en-US" sz="3200" b="0" i="0" u="none" strike="noStrike" cap="none" normalizeH="0" baseline="0" dirty="0" smtClean="0">
              <a:ln>
                <a:noFill/>
              </a:ln>
              <a:solidFill>
                <a:schemeClr val="tx1"/>
              </a:solidFill>
              <a:effectLst/>
              <a:latin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00400"/>
            <a:ext cx="6324600" cy="31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linds(horizont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8" grpId="0"/>
      <p:bldP spid="9" grpId="0"/>
      <p:bldP spid="10" grpId="0"/>
      <p:bldP spid="10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en-US" dirty="0" smtClean="0"/>
              <a:t>What are the levels of organization in the human body?</a:t>
            </a:r>
            <a:endParaRPr lang="en-US" dirty="0"/>
          </a:p>
        </p:txBody>
      </p:sp>
      <p:pic>
        <p:nvPicPr>
          <p:cNvPr id="21508" name="Picture 4" descr="http://www.augustatech.edu/anatomy/ch1fig1.gif"/>
          <p:cNvPicPr>
            <a:picLocks noChangeAspect="1" noChangeArrowheads="1"/>
          </p:cNvPicPr>
          <p:nvPr/>
        </p:nvPicPr>
        <p:blipFill>
          <a:blip r:embed="rId2" cstate="print"/>
          <a:srcRect/>
          <a:stretch>
            <a:fillRect/>
          </a:stretch>
        </p:blipFill>
        <p:spPr bwMode="auto">
          <a:xfrm>
            <a:off x="2798213" y="1571763"/>
            <a:ext cx="6345787" cy="5286237"/>
          </a:xfrm>
          <a:prstGeom prst="rect">
            <a:avLst/>
          </a:prstGeom>
          <a:noFill/>
        </p:spPr>
      </p:pic>
      <p:sp>
        <p:nvSpPr>
          <p:cNvPr id="4" name="TextBox 3"/>
          <p:cNvSpPr txBox="1"/>
          <p:nvPr/>
        </p:nvSpPr>
        <p:spPr>
          <a:xfrm>
            <a:off x="0" y="1524000"/>
            <a:ext cx="3810000" cy="738664"/>
          </a:xfrm>
          <a:prstGeom prst="rect">
            <a:avLst/>
          </a:prstGeom>
          <a:noFill/>
        </p:spPr>
        <p:txBody>
          <a:bodyPr wrap="square" rtlCol="0">
            <a:spAutoFit/>
          </a:bodyPr>
          <a:lstStyle/>
          <a:p>
            <a:r>
              <a:rPr lang="en-US" dirty="0" smtClean="0"/>
              <a:t>-</a:t>
            </a:r>
            <a:r>
              <a:rPr lang="en-US" sz="2400" dirty="0" smtClean="0"/>
              <a:t>chemical </a:t>
            </a:r>
            <a:r>
              <a:rPr lang="en-US" dirty="0" smtClean="0"/>
              <a:t>(subatomic, atomic,  </a:t>
            </a:r>
          </a:p>
          <a:p>
            <a:r>
              <a:rPr lang="en-US" dirty="0" smtClean="0"/>
              <a:t>              molecules, macromolecules)</a:t>
            </a:r>
            <a:endParaRPr lang="en-US" dirty="0"/>
          </a:p>
        </p:txBody>
      </p:sp>
      <p:sp>
        <p:nvSpPr>
          <p:cNvPr id="5" name="TextBox 4"/>
          <p:cNvSpPr txBox="1"/>
          <p:nvPr/>
        </p:nvSpPr>
        <p:spPr>
          <a:xfrm>
            <a:off x="0" y="2209800"/>
            <a:ext cx="2743200" cy="738664"/>
          </a:xfrm>
          <a:prstGeom prst="rect">
            <a:avLst/>
          </a:prstGeom>
          <a:noFill/>
        </p:spPr>
        <p:txBody>
          <a:bodyPr wrap="square" rtlCol="0">
            <a:spAutoFit/>
          </a:bodyPr>
          <a:lstStyle/>
          <a:p>
            <a:r>
              <a:rPr lang="en-US" dirty="0" smtClean="0"/>
              <a:t>-</a:t>
            </a:r>
            <a:r>
              <a:rPr lang="en-US" sz="2400" dirty="0" smtClean="0"/>
              <a:t>organelles</a:t>
            </a:r>
          </a:p>
          <a:p>
            <a:endParaRPr lang="en-US" dirty="0"/>
          </a:p>
        </p:txBody>
      </p:sp>
      <p:sp>
        <p:nvSpPr>
          <p:cNvPr id="6" name="TextBox 5"/>
          <p:cNvSpPr txBox="1"/>
          <p:nvPr/>
        </p:nvSpPr>
        <p:spPr>
          <a:xfrm>
            <a:off x="0" y="2895600"/>
            <a:ext cx="3352800" cy="738664"/>
          </a:xfrm>
          <a:prstGeom prst="rect">
            <a:avLst/>
          </a:prstGeom>
          <a:noFill/>
        </p:spPr>
        <p:txBody>
          <a:bodyPr wrap="square" rtlCol="0">
            <a:spAutoFit/>
          </a:bodyPr>
          <a:lstStyle/>
          <a:p>
            <a:r>
              <a:rPr lang="en-US" dirty="0" smtClean="0"/>
              <a:t>-</a:t>
            </a:r>
            <a:r>
              <a:rPr lang="en-US" sz="2400" dirty="0" smtClean="0"/>
              <a:t>cells </a:t>
            </a:r>
            <a:r>
              <a:rPr lang="en-US" dirty="0" smtClean="0"/>
              <a:t>(</a:t>
            </a:r>
            <a:r>
              <a:rPr lang="en-US" i="1" dirty="0" smtClean="0"/>
              <a:t>differentiated</a:t>
            </a:r>
            <a:r>
              <a:rPr lang="en-US" dirty="0" smtClean="0"/>
              <a:t> to perform unique functions)  100 Trillion!</a:t>
            </a:r>
            <a:endParaRPr lang="en-US" dirty="0"/>
          </a:p>
        </p:txBody>
      </p:sp>
      <p:sp>
        <p:nvSpPr>
          <p:cNvPr id="7" name="TextBox 6"/>
          <p:cNvSpPr txBox="1"/>
          <p:nvPr/>
        </p:nvSpPr>
        <p:spPr>
          <a:xfrm>
            <a:off x="0" y="3657600"/>
            <a:ext cx="2667000" cy="461665"/>
          </a:xfrm>
          <a:prstGeom prst="rect">
            <a:avLst/>
          </a:prstGeom>
          <a:noFill/>
        </p:spPr>
        <p:txBody>
          <a:bodyPr wrap="square" rtlCol="0">
            <a:spAutoFit/>
          </a:bodyPr>
          <a:lstStyle/>
          <a:p>
            <a:r>
              <a:rPr lang="en-US" dirty="0" smtClean="0"/>
              <a:t>-</a:t>
            </a:r>
            <a:r>
              <a:rPr lang="en-US" sz="2400" dirty="0" smtClean="0"/>
              <a:t>tissues</a:t>
            </a:r>
            <a:endParaRPr lang="en-US" sz="2400" dirty="0"/>
          </a:p>
        </p:txBody>
      </p:sp>
      <p:sp>
        <p:nvSpPr>
          <p:cNvPr id="8" name="TextBox 7"/>
          <p:cNvSpPr txBox="1"/>
          <p:nvPr/>
        </p:nvSpPr>
        <p:spPr>
          <a:xfrm>
            <a:off x="0" y="4343400"/>
            <a:ext cx="2895600" cy="738664"/>
          </a:xfrm>
          <a:prstGeom prst="rect">
            <a:avLst/>
          </a:prstGeom>
          <a:noFill/>
        </p:spPr>
        <p:txBody>
          <a:bodyPr wrap="square" rtlCol="0">
            <a:spAutoFit/>
          </a:bodyPr>
          <a:lstStyle/>
          <a:p>
            <a:r>
              <a:rPr lang="en-US" dirty="0" smtClean="0"/>
              <a:t>-</a:t>
            </a:r>
            <a:r>
              <a:rPr lang="en-US" sz="2400" dirty="0" smtClean="0"/>
              <a:t>organs</a:t>
            </a:r>
          </a:p>
          <a:p>
            <a:endParaRPr lang="en-US" dirty="0"/>
          </a:p>
        </p:txBody>
      </p:sp>
      <p:sp>
        <p:nvSpPr>
          <p:cNvPr id="13" name="TextBox 12"/>
          <p:cNvSpPr txBox="1"/>
          <p:nvPr/>
        </p:nvSpPr>
        <p:spPr>
          <a:xfrm>
            <a:off x="0" y="5029200"/>
            <a:ext cx="3200400" cy="461665"/>
          </a:xfrm>
          <a:prstGeom prst="rect">
            <a:avLst/>
          </a:prstGeom>
          <a:noFill/>
        </p:spPr>
        <p:txBody>
          <a:bodyPr wrap="square" rtlCol="0">
            <a:spAutoFit/>
          </a:bodyPr>
          <a:lstStyle/>
          <a:p>
            <a:r>
              <a:rPr lang="en-US" dirty="0" smtClean="0"/>
              <a:t>-</a:t>
            </a:r>
            <a:r>
              <a:rPr lang="en-US" sz="2400" dirty="0" smtClean="0"/>
              <a:t>organ </a:t>
            </a:r>
            <a:r>
              <a:rPr lang="en-US" sz="2400" b="1" u="sng" dirty="0" smtClean="0"/>
              <a:t>system</a:t>
            </a:r>
            <a:r>
              <a:rPr lang="en-US" sz="2400" u="sng" dirty="0" smtClean="0"/>
              <a:t> </a:t>
            </a:r>
            <a:r>
              <a:rPr lang="en-US" dirty="0" smtClean="0"/>
              <a:t>(see below)</a:t>
            </a:r>
            <a:endParaRPr lang="en-US" dirty="0"/>
          </a:p>
        </p:txBody>
      </p:sp>
      <p:sp>
        <p:nvSpPr>
          <p:cNvPr id="14" name="TextBox 13"/>
          <p:cNvSpPr txBox="1"/>
          <p:nvPr/>
        </p:nvSpPr>
        <p:spPr>
          <a:xfrm>
            <a:off x="0" y="5715000"/>
            <a:ext cx="3048000" cy="461665"/>
          </a:xfrm>
          <a:prstGeom prst="rect">
            <a:avLst/>
          </a:prstGeom>
          <a:noFill/>
        </p:spPr>
        <p:txBody>
          <a:bodyPr wrap="square" rtlCol="0">
            <a:spAutoFit/>
          </a:bodyPr>
          <a:lstStyle/>
          <a:p>
            <a:r>
              <a:rPr lang="en-US" dirty="0" smtClean="0"/>
              <a:t>-</a:t>
            </a:r>
            <a:r>
              <a:rPr lang="en-US" sz="2400" dirty="0" smtClean="0"/>
              <a:t>organism (human)</a:t>
            </a:r>
            <a:endParaRPr lang="en-US" sz="2400" dirty="0"/>
          </a:p>
        </p:txBody>
      </p:sp>
      <p:sp>
        <p:nvSpPr>
          <p:cNvPr id="11" name="Rectangle 10"/>
          <p:cNvSpPr/>
          <p:nvPr/>
        </p:nvSpPr>
        <p:spPr>
          <a:xfrm>
            <a:off x="5105400" y="1447800"/>
            <a:ext cx="19050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1144058">
            <a:off x="2884478" y="2131195"/>
            <a:ext cx="1928575" cy="62439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915904" y="3352800"/>
            <a:ext cx="2265696" cy="914400"/>
          </a:xfrm>
          <a:prstGeom prst="roundRect">
            <a:avLst>
              <a:gd name="adj" fmla="val 177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052902">
            <a:off x="2913885" y="4769020"/>
            <a:ext cx="2794574" cy="17638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96000" y="3352800"/>
            <a:ext cx="1143000" cy="228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3549817">
            <a:off x="6115837" y="5102069"/>
            <a:ext cx="1370036" cy="19775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3" grpId="0"/>
      <p:bldP spid="14" grpId="0"/>
      <p:bldP spid="11" grpId="0" animBg="1"/>
      <p:bldP spid="15" grpId="0" animBg="1"/>
      <p:bldP spid="16" grpId="0" animBg="1"/>
      <p:bldP spid="18"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706562"/>
          </a:xfrm>
        </p:spPr>
        <p:txBody>
          <a:bodyPr>
            <a:normAutofit/>
          </a:bodyPr>
          <a:lstStyle/>
          <a:p>
            <a:r>
              <a:rPr lang="en-US" u="sng" dirty="0" smtClean="0"/>
              <a:t>11 Body Systems</a:t>
            </a:r>
            <a:br>
              <a:rPr lang="en-US" u="sng" dirty="0" smtClean="0"/>
            </a:br>
            <a:r>
              <a:rPr lang="en-US" sz="2800" u="sng" dirty="0" smtClean="0"/>
              <a:t>(see pg. 8-12)</a:t>
            </a:r>
            <a:endParaRPr lang="en-US" sz="2800" dirty="0"/>
          </a:p>
        </p:txBody>
      </p:sp>
      <p:sp>
        <p:nvSpPr>
          <p:cNvPr id="3" name="TextBox 2"/>
          <p:cNvSpPr txBox="1"/>
          <p:nvPr/>
        </p:nvSpPr>
        <p:spPr>
          <a:xfrm>
            <a:off x="152400" y="2108775"/>
            <a:ext cx="4038600" cy="584775"/>
          </a:xfrm>
          <a:prstGeom prst="rect">
            <a:avLst/>
          </a:prstGeom>
          <a:noFill/>
        </p:spPr>
        <p:txBody>
          <a:bodyPr wrap="square" rtlCol="0">
            <a:spAutoFit/>
          </a:bodyPr>
          <a:lstStyle/>
          <a:p>
            <a:r>
              <a:rPr lang="en-US" sz="3200" dirty="0" err="1" smtClean="0">
                <a:solidFill>
                  <a:prstClr val="white"/>
                </a:solidFill>
              </a:rPr>
              <a:t>Integumentary</a:t>
            </a:r>
            <a:r>
              <a:rPr lang="en-US" sz="3200" dirty="0" smtClean="0">
                <a:solidFill>
                  <a:prstClr val="white"/>
                </a:solidFill>
              </a:rPr>
              <a:t> (skin)</a:t>
            </a:r>
            <a:endParaRPr lang="en-US" sz="3200" dirty="0">
              <a:solidFill>
                <a:prstClr val="white"/>
              </a:solidFill>
            </a:endParaRPr>
          </a:p>
        </p:txBody>
      </p:sp>
      <p:sp>
        <p:nvSpPr>
          <p:cNvPr id="4" name="TextBox 3"/>
          <p:cNvSpPr txBox="1"/>
          <p:nvPr/>
        </p:nvSpPr>
        <p:spPr>
          <a:xfrm>
            <a:off x="-1333500" y="2921974"/>
            <a:ext cx="3733800" cy="461665"/>
          </a:xfrm>
          <a:prstGeom prst="rect">
            <a:avLst/>
          </a:prstGeom>
          <a:noFill/>
        </p:spPr>
        <p:txBody>
          <a:bodyPr wrap="square" rtlCol="0">
            <a:spAutoFit/>
          </a:bodyPr>
          <a:lstStyle/>
          <a:p>
            <a:r>
              <a:rPr lang="en-US" sz="2400" dirty="0" smtClean="0">
                <a:solidFill>
                  <a:prstClr val="white"/>
                </a:solidFill>
              </a:rPr>
              <a:t>Skeletal</a:t>
            </a:r>
            <a:endParaRPr lang="en-US" sz="2400" dirty="0">
              <a:solidFill>
                <a:prstClr val="white"/>
              </a:solidFill>
            </a:endParaRPr>
          </a:p>
        </p:txBody>
      </p:sp>
      <p:sp>
        <p:nvSpPr>
          <p:cNvPr id="14" name="TextBox 13"/>
          <p:cNvSpPr txBox="1"/>
          <p:nvPr/>
        </p:nvSpPr>
        <p:spPr>
          <a:xfrm>
            <a:off x="0" y="1524000"/>
            <a:ext cx="3733800" cy="584775"/>
          </a:xfrm>
          <a:prstGeom prst="rect">
            <a:avLst/>
          </a:prstGeom>
          <a:noFill/>
        </p:spPr>
        <p:txBody>
          <a:bodyPr wrap="square" rtlCol="0">
            <a:spAutoFit/>
          </a:bodyPr>
          <a:lstStyle/>
          <a:p>
            <a:r>
              <a:rPr lang="en-US" sz="3200" b="1" u="sng" dirty="0" smtClean="0">
                <a:solidFill>
                  <a:srgbClr val="FFFF00"/>
                </a:solidFill>
              </a:rPr>
              <a:t>Outer Protection:</a:t>
            </a:r>
            <a:endParaRPr lang="en-US" sz="3200" b="1" u="sng" dirty="0">
              <a:solidFill>
                <a:srgbClr val="FFFF00"/>
              </a:solidFill>
            </a:endParaRPr>
          </a:p>
        </p:txBody>
      </p:sp>
      <p:pic>
        <p:nvPicPr>
          <p:cNvPr id="1026" name="Picture 2" descr="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699" y="2743200"/>
            <a:ext cx="4933875" cy="394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706562"/>
          </a:xfrm>
        </p:spPr>
        <p:txBody>
          <a:bodyPr>
            <a:normAutofit/>
          </a:bodyPr>
          <a:lstStyle/>
          <a:p>
            <a:r>
              <a:rPr lang="en-US" u="sng" dirty="0" smtClean="0"/>
              <a:t>11 Body Systems</a:t>
            </a:r>
            <a:br>
              <a:rPr lang="en-US" u="sng" dirty="0" smtClean="0"/>
            </a:br>
            <a:r>
              <a:rPr lang="en-US" sz="2800" u="sng" dirty="0" smtClean="0"/>
              <a:t>(see pg. 8-12)</a:t>
            </a:r>
            <a:endParaRPr lang="en-US" sz="2800" dirty="0"/>
          </a:p>
        </p:txBody>
      </p:sp>
      <p:sp>
        <p:nvSpPr>
          <p:cNvPr id="4" name="TextBox 3"/>
          <p:cNvSpPr txBox="1"/>
          <p:nvPr/>
        </p:nvSpPr>
        <p:spPr>
          <a:xfrm>
            <a:off x="152400" y="1999274"/>
            <a:ext cx="3733800" cy="584775"/>
          </a:xfrm>
          <a:prstGeom prst="rect">
            <a:avLst/>
          </a:prstGeom>
          <a:noFill/>
        </p:spPr>
        <p:txBody>
          <a:bodyPr wrap="square" rtlCol="0">
            <a:spAutoFit/>
          </a:bodyPr>
          <a:lstStyle/>
          <a:p>
            <a:r>
              <a:rPr lang="en-US" sz="3200" dirty="0" smtClean="0">
                <a:solidFill>
                  <a:prstClr val="white"/>
                </a:solidFill>
              </a:rPr>
              <a:t>Skeletal</a:t>
            </a:r>
            <a:endParaRPr lang="en-US" sz="3200" dirty="0">
              <a:solidFill>
                <a:prstClr val="white"/>
              </a:solidFill>
            </a:endParaRPr>
          </a:p>
        </p:txBody>
      </p:sp>
      <p:sp>
        <p:nvSpPr>
          <p:cNvPr id="5" name="TextBox 4"/>
          <p:cNvSpPr txBox="1"/>
          <p:nvPr/>
        </p:nvSpPr>
        <p:spPr>
          <a:xfrm>
            <a:off x="6248400" y="1999274"/>
            <a:ext cx="3733800" cy="584775"/>
          </a:xfrm>
          <a:prstGeom prst="rect">
            <a:avLst/>
          </a:prstGeom>
          <a:noFill/>
        </p:spPr>
        <p:txBody>
          <a:bodyPr wrap="square" rtlCol="0">
            <a:spAutoFit/>
          </a:bodyPr>
          <a:lstStyle/>
          <a:p>
            <a:r>
              <a:rPr lang="en-US" sz="3200" dirty="0" smtClean="0">
                <a:solidFill>
                  <a:prstClr val="white"/>
                </a:solidFill>
              </a:rPr>
              <a:t>Muscular</a:t>
            </a:r>
            <a:endParaRPr lang="en-US" sz="3200" dirty="0">
              <a:solidFill>
                <a:prstClr val="white"/>
              </a:solidFill>
            </a:endParaRPr>
          </a:p>
        </p:txBody>
      </p:sp>
      <p:sp>
        <p:nvSpPr>
          <p:cNvPr id="15" name="TextBox 14"/>
          <p:cNvSpPr txBox="1"/>
          <p:nvPr/>
        </p:nvSpPr>
        <p:spPr>
          <a:xfrm>
            <a:off x="38100" y="1444952"/>
            <a:ext cx="3962400" cy="523220"/>
          </a:xfrm>
          <a:prstGeom prst="rect">
            <a:avLst/>
          </a:prstGeom>
          <a:noFill/>
        </p:spPr>
        <p:txBody>
          <a:bodyPr wrap="square" rtlCol="0">
            <a:spAutoFit/>
          </a:bodyPr>
          <a:lstStyle/>
          <a:p>
            <a:r>
              <a:rPr lang="en-US" sz="2800" b="1" u="sng" dirty="0" smtClean="0">
                <a:solidFill>
                  <a:srgbClr val="FFFF00"/>
                </a:solidFill>
              </a:rPr>
              <a:t>Support &amp; Movement:</a:t>
            </a:r>
            <a:endParaRPr lang="en-US" sz="2800" b="1" u="sng" dirty="0">
              <a:solidFill>
                <a:srgbClr val="FFFF00"/>
              </a:solidFill>
            </a:endParaRPr>
          </a:p>
        </p:txBody>
      </p:sp>
      <p:pic>
        <p:nvPicPr>
          <p:cNvPr id="2050" name="Picture 2" descr="http://www.pennmedicine.org/health_info/body_guide/reftext/images/Axial_AppendicularSk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428625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ctivhealth.com/adam/bodyGuide/reftext/images/96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2590800"/>
            <a:ext cx="4286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706562"/>
          </a:xfrm>
        </p:spPr>
        <p:txBody>
          <a:bodyPr>
            <a:normAutofit/>
          </a:bodyPr>
          <a:lstStyle/>
          <a:p>
            <a:r>
              <a:rPr lang="en-US" u="sng" dirty="0" smtClean="0"/>
              <a:t>11 Body Systems</a:t>
            </a:r>
            <a:br>
              <a:rPr lang="en-US" u="sng" dirty="0" smtClean="0"/>
            </a:br>
            <a:r>
              <a:rPr lang="en-US" sz="2800" u="sng" dirty="0" smtClean="0"/>
              <a:t>(see pg. 8-12)</a:t>
            </a:r>
            <a:endParaRPr lang="en-US" sz="2800" dirty="0"/>
          </a:p>
        </p:txBody>
      </p:sp>
      <p:sp>
        <p:nvSpPr>
          <p:cNvPr id="6" name="TextBox 5"/>
          <p:cNvSpPr txBox="1"/>
          <p:nvPr/>
        </p:nvSpPr>
        <p:spPr>
          <a:xfrm>
            <a:off x="91751" y="2078941"/>
            <a:ext cx="3733800" cy="584775"/>
          </a:xfrm>
          <a:prstGeom prst="rect">
            <a:avLst/>
          </a:prstGeom>
          <a:noFill/>
        </p:spPr>
        <p:txBody>
          <a:bodyPr wrap="square" rtlCol="0">
            <a:spAutoFit/>
          </a:bodyPr>
          <a:lstStyle/>
          <a:p>
            <a:r>
              <a:rPr lang="en-US" sz="3200" dirty="0" smtClean="0">
                <a:solidFill>
                  <a:prstClr val="white"/>
                </a:solidFill>
              </a:rPr>
              <a:t>Nervous</a:t>
            </a:r>
            <a:endParaRPr lang="en-US" sz="3200" dirty="0">
              <a:solidFill>
                <a:prstClr val="white"/>
              </a:solidFill>
            </a:endParaRPr>
          </a:p>
        </p:txBody>
      </p:sp>
      <p:sp>
        <p:nvSpPr>
          <p:cNvPr id="7" name="TextBox 6"/>
          <p:cNvSpPr txBox="1"/>
          <p:nvPr/>
        </p:nvSpPr>
        <p:spPr>
          <a:xfrm>
            <a:off x="3796004" y="2106699"/>
            <a:ext cx="5638800" cy="584775"/>
          </a:xfrm>
          <a:prstGeom prst="rect">
            <a:avLst/>
          </a:prstGeom>
          <a:noFill/>
        </p:spPr>
        <p:txBody>
          <a:bodyPr wrap="square" rtlCol="0">
            <a:spAutoFit/>
          </a:bodyPr>
          <a:lstStyle/>
          <a:p>
            <a:r>
              <a:rPr lang="en-US" sz="3200" dirty="0" smtClean="0">
                <a:solidFill>
                  <a:prstClr val="white"/>
                </a:solidFill>
              </a:rPr>
              <a:t>Endocrine </a:t>
            </a:r>
            <a:r>
              <a:rPr lang="en-US" sz="2400" dirty="0" smtClean="0">
                <a:solidFill>
                  <a:prstClr val="white"/>
                </a:solidFill>
              </a:rPr>
              <a:t>(glands and hormones)</a:t>
            </a:r>
            <a:endParaRPr lang="en-US" sz="2400" dirty="0">
              <a:solidFill>
                <a:prstClr val="white"/>
              </a:solidFill>
            </a:endParaRPr>
          </a:p>
        </p:txBody>
      </p:sp>
      <p:sp>
        <p:nvSpPr>
          <p:cNvPr id="16" name="TextBox 15"/>
          <p:cNvSpPr txBox="1"/>
          <p:nvPr/>
        </p:nvSpPr>
        <p:spPr>
          <a:xfrm>
            <a:off x="228600" y="1555721"/>
            <a:ext cx="8763000" cy="523220"/>
          </a:xfrm>
          <a:prstGeom prst="rect">
            <a:avLst/>
          </a:prstGeom>
          <a:noFill/>
        </p:spPr>
        <p:txBody>
          <a:bodyPr wrap="square" rtlCol="0">
            <a:spAutoFit/>
          </a:bodyPr>
          <a:lstStyle/>
          <a:p>
            <a:r>
              <a:rPr lang="en-US" sz="2800" b="1" u="sng" dirty="0" smtClean="0">
                <a:solidFill>
                  <a:srgbClr val="FFFF00"/>
                </a:solidFill>
              </a:rPr>
              <a:t>Communication, Control, and Integration:</a:t>
            </a:r>
            <a:endParaRPr lang="en-US" sz="2800" b="1" u="sng" dirty="0">
              <a:solidFill>
                <a:srgbClr val="FFFF00"/>
              </a:solidFill>
            </a:endParaRPr>
          </a:p>
        </p:txBody>
      </p:sp>
      <p:pic>
        <p:nvPicPr>
          <p:cNvPr id="3074" name="Picture 2" descr="http://graphics8.nytimes.com/images/2007/08/01/health/adam/86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92" y="2895600"/>
            <a:ext cx="3429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drenalglandfunction.com/wp-content/uploads/2013/12/Endocrine-System-Gla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719232"/>
            <a:ext cx="4704184" cy="399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2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447800"/>
          </a:xfrm>
        </p:spPr>
        <p:txBody>
          <a:bodyPr>
            <a:normAutofit/>
          </a:bodyPr>
          <a:lstStyle/>
          <a:p>
            <a:r>
              <a:rPr lang="en-US" u="sng" dirty="0" smtClean="0"/>
              <a:t>11 Body Systems</a:t>
            </a:r>
            <a:br>
              <a:rPr lang="en-US" u="sng" dirty="0" smtClean="0"/>
            </a:br>
            <a:r>
              <a:rPr lang="en-US" sz="2800" u="sng" dirty="0" smtClean="0"/>
              <a:t>(see pg. 8-12)</a:t>
            </a:r>
            <a:endParaRPr lang="en-US" sz="2800" dirty="0"/>
          </a:p>
        </p:txBody>
      </p:sp>
      <p:sp>
        <p:nvSpPr>
          <p:cNvPr id="8" name="TextBox 7"/>
          <p:cNvSpPr txBox="1"/>
          <p:nvPr/>
        </p:nvSpPr>
        <p:spPr>
          <a:xfrm>
            <a:off x="0" y="1858962"/>
            <a:ext cx="4800600" cy="523220"/>
          </a:xfrm>
          <a:prstGeom prst="rect">
            <a:avLst/>
          </a:prstGeom>
          <a:noFill/>
        </p:spPr>
        <p:txBody>
          <a:bodyPr wrap="square" rtlCol="0">
            <a:spAutoFit/>
          </a:bodyPr>
          <a:lstStyle/>
          <a:p>
            <a:r>
              <a:rPr lang="en-US" sz="2800" dirty="0" smtClean="0">
                <a:solidFill>
                  <a:prstClr val="white"/>
                </a:solidFill>
              </a:rPr>
              <a:t>Cardiovascular (circulatory)</a:t>
            </a:r>
            <a:endParaRPr lang="en-US" sz="2800" dirty="0">
              <a:solidFill>
                <a:prstClr val="white"/>
              </a:solidFill>
            </a:endParaRPr>
          </a:p>
        </p:txBody>
      </p:sp>
      <p:sp>
        <p:nvSpPr>
          <p:cNvPr id="9" name="TextBox 8"/>
          <p:cNvSpPr txBox="1"/>
          <p:nvPr/>
        </p:nvSpPr>
        <p:spPr>
          <a:xfrm>
            <a:off x="5410200" y="1858962"/>
            <a:ext cx="3733800" cy="523220"/>
          </a:xfrm>
          <a:prstGeom prst="rect">
            <a:avLst/>
          </a:prstGeom>
          <a:noFill/>
        </p:spPr>
        <p:txBody>
          <a:bodyPr wrap="square" rtlCol="0">
            <a:spAutoFit/>
          </a:bodyPr>
          <a:lstStyle/>
          <a:p>
            <a:r>
              <a:rPr lang="en-US" sz="2800" dirty="0" smtClean="0">
                <a:solidFill>
                  <a:prstClr val="white"/>
                </a:solidFill>
              </a:rPr>
              <a:t>Lymphatic (immune)</a:t>
            </a:r>
            <a:endParaRPr lang="en-US" sz="2800" dirty="0">
              <a:solidFill>
                <a:prstClr val="white"/>
              </a:solidFill>
            </a:endParaRPr>
          </a:p>
        </p:txBody>
      </p:sp>
      <p:sp>
        <p:nvSpPr>
          <p:cNvPr id="17" name="TextBox 16"/>
          <p:cNvSpPr txBox="1"/>
          <p:nvPr/>
        </p:nvSpPr>
        <p:spPr>
          <a:xfrm>
            <a:off x="2209800" y="1335742"/>
            <a:ext cx="4800600" cy="523220"/>
          </a:xfrm>
          <a:prstGeom prst="rect">
            <a:avLst/>
          </a:prstGeom>
          <a:noFill/>
        </p:spPr>
        <p:txBody>
          <a:bodyPr wrap="square" rtlCol="0">
            <a:spAutoFit/>
          </a:bodyPr>
          <a:lstStyle/>
          <a:p>
            <a:r>
              <a:rPr lang="en-US" sz="2800" b="1" u="sng" dirty="0" smtClean="0">
                <a:solidFill>
                  <a:srgbClr val="FFFF00"/>
                </a:solidFill>
              </a:rPr>
              <a:t>Transportation &amp; Defense:</a:t>
            </a:r>
            <a:endParaRPr lang="en-US" sz="2800" b="1" u="sng" dirty="0">
              <a:solidFill>
                <a:srgbClr val="FFFF00"/>
              </a:solidFill>
            </a:endParaRPr>
          </a:p>
        </p:txBody>
      </p:sp>
      <p:pic>
        <p:nvPicPr>
          <p:cNvPr id="4098" name="Picture 2" descr="http://averaorg.adam.com/pages/guide/reftext/images/87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428624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atomy of the lymph system, showing the lymph vessels and lymph organs including lymph nodes, tonsils, thymus, spleen, and bone marrow. Lymph (clear fluid) and lymphocytes travel through the lymph vessels and into the lymph nodes where the lymphocytes destroy harmful substances. The lymph enters the blood through a large vein near the he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2155" y="2542358"/>
            <a:ext cx="4114800" cy="388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9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1.bp.blogspot.com/_b9qNoeZofgM/SQCnAPf-3dI/AAAAAAAAC7w/PiXQn1PAidg/s400/OrganFlyIntoAir.bmp"/>
          <p:cNvPicPr>
            <a:picLocks noChangeAspect="1" noChangeArrowheads="1"/>
          </p:cNvPicPr>
          <p:nvPr/>
        </p:nvPicPr>
        <p:blipFill>
          <a:blip r:embed="rId2" cstate="print"/>
          <a:srcRect/>
          <a:stretch>
            <a:fillRect/>
          </a:stretch>
        </p:blipFill>
        <p:spPr bwMode="auto">
          <a:xfrm>
            <a:off x="2438400" y="1524000"/>
            <a:ext cx="3962400" cy="5334000"/>
          </a:xfrm>
          <a:prstGeom prst="rect">
            <a:avLst/>
          </a:prstGeom>
          <a:noFill/>
        </p:spPr>
      </p:pic>
      <p:sp>
        <p:nvSpPr>
          <p:cNvPr id="2" name="Title 1"/>
          <p:cNvSpPr>
            <a:spLocks noGrp="1"/>
          </p:cNvSpPr>
          <p:nvPr>
            <p:ph type="title"/>
          </p:nvPr>
        </p:nvSpPr>
        <p:spPr>
          <a:xfrm>
            <a:off x="304800" y="228600"/>
            <a:ext cx="8686800" cy="1401762"/>
          </a:xfrm>
        </p:spPr>
        <p:txBody>
          <a:bodyPr>
            <a:normAutofit fontScale="90000"/>
          </a:bodyPr>
          <a:lstStyle/>
          <a:p>
            <a:r>
              <a:rPr lang="en-US" dirty="0" smtClean="0"/>
              <a:t>What is the difference between Anatomy and Physiology?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406843"/>
          </a:xfrm>
        </p:spPr>
        <p:txBody>
          <a:bodyPr>
            <a:normAutofit/>
          </a:bodyPr>
          <a:lstStyle/>
          <a:p>
            <a:r>
              <a:rPr lang="en-US" u="sng" dirty="0" smtClean="0"/>
              <a:t>11 Body Systems</a:t>
            </a:r>
            <a:br>
              <a:rPr lang="en-US" u="sng" dirty="0" smtClean="0"/>
            </a:br>
            <a:r>
              <a:rPr lang="en-US" sz="2800" u="sng" dirty="0" smtClean="0"/>
              <a:t>(see pg. 8-12)</a:t>
            </a:r>
            <a:endParaRPr lang="en-US" sz="2800" dirty="0"/>
          </a:p>
        </p:txBody>
      </p:sp>
      <p:sp>
        <p:nvSpPr>
          <p:cNvPr id="10" name="TextBox 9"/>
          <p:cNvSpPr txBox="1"/>
          <p:nvPr/>
        </p:nvSpPr>
        <p:spPr>
          <a:xfrm>
            <a:off x="381000" y="1836613"/>
            <a:ext cx="3733800" cy="461665"/>
          </a:xfrm>
          <a:prstGeom prst="rect">
            <a:avLst/>
          </a:prstGeom>
          <a:noFill/>
        </p:spPr>
        <p:txBody>
          <a:bodyPr wrap="square" rtlCol="0">
            <a:spAutoFit/>
          </a:bodyPr>
          <a:lstStyle/>
          <a:p>
            <a:r>
              <a:rPr lang="en-US" sz="2400" dirty="0" smtClean="0">
                <a:solidFill>
                  <a:prstClr val="white"/>
                </a:solidFill>
              </a:rPr>
              <a:t>Respiratory</a:t>
            </a:r>
            <a:endParaRPr lang="en-US" sz="2400" dirty="0">
              <a:solidFill>
                <a:prstClr val="white"/>
              </a:solidFill>
            </a:endParaRPr>
          </a:p>
        </p:txBody>
      </p:sp>
      <p:sp>
        <p:nvSpPr>
          <p:cNvPr id="11" name="TextBox 10"/>
          <p:cNvSpPr txBox="1"/>
          <p:nvPr/>
        </p:nvSpPr>
        <p:spPr>
          <a:xfrm>
            <a:off x="5029200" y="1848096"/>
            <a:ext cx="3733800" cy="461665"/>
          </a:xfrm>
          <a:prstGeom prst="rect">
            <a:avLst/>
          </a:prstGeom>
          <a:noFill/>
        </p:spPr>
        <p:txBody>
          <a:bodyPr wrap="square" rtlCol="0">
            <a:spAutoFit/>
          </a:bodyPr>
          <a:lstStyle/>
          <a:p>
            <a:r>
              <a:rPr lang="en-US" sz="2400" dirty="0" smtClean="0">
                <a:solidFill>
                  <a:prstClr val="white"/>
                </a:solidFill>
              </a:rPr>
              <a:t>Digestive</a:t>
            </a:r>
            <a:endParaRPr lang="en-US" sz="2400" dirty="0">
              <a:solidFill>
                <a:prstClr val="white"/>
              </a:solidFill>
            </a:endParaRPr>
          </a:p>
        </p:txBody>
      </p:sp>
      <p:sp>
        <p:nvSpPr>
          <p:cNvPr id="12" name="TextBox 11"/>
          <p:cNvSpPr txBox="1"/>
          <p:nvPr/>
        </p:nvSpPr>
        <p:spPr>
          <a:xfrm>
            <a:off x="1181100" y="5314536"/>
            <a:ext cx="3733800" cy="461665"/>
          </a:xfrm>
          <a:prstGeom prst="rect">
            <a:avLst/>
          </a:prstGeom>
          <a:noFill/>
        </p:spPr>
        <p:txBody>
          <a:bodyPr wrap="square" rtlCol="0">
            <a:spAutoFit/>
          </a:bodyPr>
          <a:lstStyle/>
          <a:p>
            <a:r>
              <a:rPr lang="en-US" sz="2400" dirty="0" smtClean="0">
                <a:solidFill>
                  <a:prstClr val="white"/>
                </a:solidFill>
              </a:rPr>
              <a:t>Urinary (excretory)</a:t>
            </a:r>
            <a:endParaRPr lang="en-US" sz="2400" dirty="0">
              <a:solidFill>
                <a:prstClr val="white"/>
              </a:solidFill>
            </a:endParaRPr>
          </a:p>
        </p:txBody>
      </p:sp>
      <p:sp>
        <p:nvSpPr>
          <p:cNvPr id="18" name="TextBox 17"/>
          <p:cNvSpPr txBox="1"/>
          <p:nvPr/>
        </p:nvSpPr>
        <p:spPr>
          <a:xfrm>
            <a:off x="381000" y="1330137"/>
            <a:ext cx="8915400" cy="523220"/>
          </a:xfrm>
          <a:prstGeom prst="rect">
            <a:avLst/>
          </a:prstGeom>
          <a:noFill/>
        </p:spPr>
        <p:txBody>
          <a:bodyPr wrap="square" rtlCol="0">
            <a:spAutoFit/>
          </a:bodyPr>
          <a:lstStyle/>
          <a:p>
            <a:r>
              <a:rPr lang="en-US" sz="2800" b="1" u="sng" dirty="0" smtClean="0">
                <a:solidFill>
                  <a:srgbClr val="FFFF00"/>
                </a:solidFill>
              </a:rPr>
              <a:t>Processing, Regulation, and Maintenance:</a:t>
            </a:r>
            <a:endParaRPr lang="en-US" sz="2800" b="1" u="sng" dirty="0">
              <a:solidFill>
                <a:srgbClr val="FFFF00"/>
              </a:solidFill>
            </a:endParaRPr>
          </a:p>
        </p:txBody>
      </p:sp>
      <p:sp>
        <p:nvSpPr>
          <p:cNvPr id="20" name="AutoShape 2" descr="data:image/jpeg;base64,/9j/4AAQSkZJRgABAQAAAQABAAD/2wCEAAkGBhQSERQUExQWFRQVFxQYGBgXFxYXGBQYFBQXFBQUFBYXHCYeFxkjGRQUHy8gIykpLCwsFx4xNTAsNSYrLCkBCQoKDgwOGg8PGiwkHSQsLSwsKSwsLCwsLCwsLywsLCwsLCwsKSwsLCksLCwsLCwpLCwsLCwpLCwsLCwsLCwpLP/AABEIAMkA+wMBIgACEQEDEQH/xAAcAAEAAgMBAQEAAAAAAAAAAAAABAUCAwYHAQj/xABJEAACAQIDBAYFBwgKAQUAAAABAgMAEQQSIQUxQVEGEyJhcYEykaGx8BQVI0JSwdMHM1Nik9Hh8RYkQ1RygpKUssJjNHODoqT/xAAZAQEBAQEBAQAAAAAAAAAAAAAAAwQCAQX/xAAiEQEBAAMAAgIDAQEBAAAAAAAAAQIDESExEkEEEzIiUUL/2gAMAwEAAhEDEQA/APcaUpQKUpQKUpQKUpQKUpQKUpQKVyfS78o2HwN0/Oz2/NqfRvu6xtyju1PdXk+3+n2NxejSdWn2IroD4m+ZvM+VB79LjEX0nVfFgPea+RY6NvRdDbkwPfwNfl7q779T3/xrb1Nhe1vZ7K86P1FevtfmPC7aniIMcsiW3ZZGHsvaum2R+VTHQkZ2Ey8pAL8/TWxB8b16PdqVzfQ/pxFj0OUdXKvpRkgkD7Sn6y99tONdJQKUpQKUpQKUpQKUpQKUpQKUpQKUpQKUpQKUpQKUpQKUpQK5D8o/TA4KFVit101wpNjkA9J7cTqAOFz3V19eAflC2qZ9ozEejGeqXwj0a3i+Y0HNOxYlmJJJJJJuSTqSTxN6+WrJL953+7fS3x93jXL18H76zI0/jrurFUNiRfS/DytWdyDly37+87h46UGrXuqVhcCzC1j5fHdW7CQAsBfj7j7O8b69OwkS5RYAacAK4yy4thr68yw3WwSrJGSkiG6kbxbgeYO4jlX6F2FtQYnDRTAW6xFYjkT6Q8jcV59tHBAjUC/hXSfk+x14nh/RkEdyvc2/1BvXTDPt4bNXJ2OspSlVQKUvVPjdrpJh8QYiSEiktILhCcjfm33MRbUrcDneguKV5thekGIh/PO2YYTChZWAKSmecKsrBmVFcBsrknQjNYghTIwXT+SyvK8WUwzm0KrKzSYc4jO7IJQyoVgDLYFT2gWUlbh6DSuB2P0kkmxOHEkiHJPPFeNlyyZsHHNGGyMyFru4sCfQNtxq3xHSNlxM6vLHGsAusJTNLiF+T9cZY+2CwBzKAoP5p7nXsh09K88wvTvEZGcCOYJIkdkCkscTArYa/Vuyr9ORGbEiz7+ySZB2riExSI+IRAMZ1UhynJJfZ0MyqA8lkJZmsFtc2Nib3Du6VzvRjb0uJeRXVV6gCKWwOuJDN1gQk+hkEbjfpMuuldFQKUpQKUpQea9JRiWk2jJE0iLB1haT5Q4QINmo3UphwbBuscNnsCL3vpap21OmM+HWZGeEzRucrdXlR1GFXEFXzzDIbta4ZiRay7yO7yj17++sXgVt6g6g6gHUbj40HIRdLpikuJJiGGhkhDqFYsIpIMPLJKZM1ux15awX0UPGtMHS3FEhmESKGwOZCjZ8uOmKKC5eysiFDuNyGGg3dbjtlxzRGJwerawZVJQMo0yHKRdSNCNxGm6pOQch/LdQcz0T6VPieuMxiQRZcpGZRKhLWxalzpDJbs7/AEG7R0rqKwaIEWIBBFrWG7l4VW/MXV64ZzD+pbPCf/iJGQf4ClBaMdK/MWJkLO7HezMT4liT76/RHzu8WmIiKj9JFeSPxYAZ4/MFR9qvBekWzRBipVUhoy7NG6kMrI3aUo24+kBpxFeUVxb6o5cO/wDdat2Gwd+4nmPX8bq1xQ8fdv10/dV/sSNSddcup79N3nXNvIpjO1Gi2WQL23jgL2uRx8PfWhcOc1rH1Gxs2uvhXQ47GuUYhxGiuIxoticoLM1xu1tYVlsvC52Gtx6QOo0PPzvbuNS+bR+r/iLHsNpNNw33vaxv7dONdhg0yqBe9gBfnavkWF0r7IwXfpXFtqsxk9NW2MekcZZyAPf3Aca0/kz2sHxjhdzRt5WKmqPpHMzqZAlgpCqzHUjjlH8vGrj8nUqYaRpJQFEi5A1iWLXBCKBqS3BVuTYV3jzvU9neWPVqr8btlUbq1Blltfq0sWA4M5Oka97EX4XOlaPp8Rzw8R8Ovce1YR621+oRU/BYBIVyxqFF7nmxO9mY6sx4k3JrQxII2S82uKYMvCFL9UP/AHCbGY/4gF/VuL1aqoAsNAK+0oPjICLEXFfBGL3sL87a66msqUGAiA3AcOA4bq+lBe9hcbjxF99jWVKDFYwNwA8vP76MgO8X3H1bqypQRdn7OSFSsYIuzMxLMzMzb2ZmJJO7edwA3AVKpSgUpSgUpSgUpSgUpSgUpSgVwX5TuixeA4jDraSPWRVUETJ9YuhBDsu+5F7Zq72hoPzTFKrWuuQ/aS7KfFCSwB7i3hVvsSMgkizLY3ZTcA/rcUOm5gDVh076Mrhcd9Gv0cwMiKBoDe0igDgCQbfrVnszYIHbylTwIJVh4MLECpZ2RfVLb2I8uF6yw0urZrEXBJAQk6cgNedWmCcR9hvSGYncSRmGUaeIHlWGIwTgXHay6hhZJF9QyP4EL3mo2Ekd5r3T0ZDaxWQkISCVbfqN6lh31nrbhy3lXWGxxYXVkHZDZSSWyk5Q2XiL1AgxzyvnRoyBcAO+QjhrYH40qRsNSqlwSc1goHBEXJc/4u0deBFScSdPQjJ5siMfWRXP02X4YXxEGRnYqjpGeIsZGS5Frm1ix13Cw/W4HbLCPTLM7ahXOhWx+ooAEYvqAoA0vrvMCWPMWzRob78oC3tzAtcVrhVHlRZZJjCTqkbMp3gdjLY8fYBXs/4nnnjZbx6n0U2ycThwzizoSj8mK27Q8QQfOrmqbDdD8IihepVrcXJdj4sxJNZ/0Xwv6CP/AE1tnp8S8t8LalVX9FsL+gj/ANNb8JsOCJs0cSI2ouBY2O+vXip2/wBMlwsskbITlwzzo17Kzr1pELG3ZLCJiDxs3G190/TXDR587MoQNmbI5TNGmeSNXAszhbnKNdDyNt22OisOJ67rcxE0IhYXFgquzq66XDhnuD3DSoz9DUzkiaQLmlkVLRFI5ZkaOSQBkOa4eTstdbu2m6wZydMIlkZXSZAmH+UM7ROAiAvcMLXDDq2046WvWrEdMAGskbb8LpIskbZcTihhwwVk3AXI1vpYgb61p0EjCFBLKFaCXDuAIxmSRpGGUZLR5GmfKFsAMosQKn7S6MpMzOXdXKwKCuXsnDTnERsAym5znW9wRwoLilKUClKUClKUClKUGAlF7XF/EVnXCbV2CI8VPLh8Oscltn5JUw6FlMmLlTEuhKEZ+qftHeBYnS1a9qbXxkWJdIOufIssYWRM4kZcE0sU2ZYlVc0yqur6ksLDQKHfZhe3H92/3ivtef45JZDHLh58U7R4bHkSNCFfrP6oyRFWgAsWUnKBckMAdCBkm2Md10rNnGRZm6hUa7xrATF1N8OVEhfIcxkbXMuW4sA76lcx0S2rIYpzO0kgjkGRurkzNG0UT3UdUjSAO0guF1y1f4LaEcq5o3VwNDY+ieTDep7jrQSKUpQc90ywAeNJLdqNrA8QHsCB5ha5xYtK6/pMfoD3sn/IH7q5Zl0rNtn+mvTf8orR2FVeVQ1mAazBgDzXUHyq4xG4VSYqEtIoW9730014a99S41YZzG9vpL2MbwISdQoH8++sppOFcyNomFVKsbfWvfQnQ6HhflUldsE6nUU46zylvYnTA2a28isejmzFfFwpCD1iEOXLXUBdTcc+GnOq2baWbQX8BrXX/k82HJ13XsjIqqwuwKlywtYA6kDU352rvDG9Q2ZSR6NWJrKsTWt899Ffa+CvtApSlApSlApSlApSlApSlApSlApSlApSlAqDjNjRStmK2kG6RCUkHdnUg27jp3VOr4TQVWTExbiuITk1o5R/mA6tz3EJ41uwu3I3YISY5T/ZyDI5tvy30kHehYd9aMf0ogi0zZ25JrbxO4Vzm09tNiVKOqiM/VtmvyuTx8LVxlskVx1ZZLLpHtUOwjU3Cm7H9YaBfLW/fbvqqZqrFidT2HuPsSXceCvfOvmWA+zW/wCXhR9Ipj7z2o/2o0X/ADhKz2/K9aZjMJxliz2aqo57M7DVlW697gMyj/6tVtim7PjqDwI5g8R3iqpMOohkkcFhm0y+kjKNGuNU7jqDqDXk9qf+VbtlQ4Qvn1ufzSgEcbBXJGvPnVv0LnwifRth2mnJJBIiFxwCiWQC/cKqMHAzszsWYDdcAW7rDQC/AVuw+DBYk93lXXzkrn9duPOvTYseV9HAzL4DDD3TVt+eZP7piPXh/wAauRwHSTEQ6ZusXk9yfANv99XmE6dRk2lRo+8dpfZr7KtNmNZctOUWXzzJ/dMR68P+NXz54k/umI//AD/jVYYXGJIuZGDLzBv/ACrdVEVV88yf3TEevD/jVG6SbRaOLDvcxZsRhg1yAQruAyOQSO462q+rVicIki5ZEV1P1WUMDbdodKDmsd0wK4uKKMpJEzxRuRvVpkkZCr57P6A7IU6E9obqixdMsQsGHkkSItjIkMATOAJ5OryQuzE5gRIXuLaRPyvXTrsWAFSIYgUACnq0uoDZwFNtAG104618n2PG7wsRpASY0FgisVKBsoG8KzAcBmOm6g5X+nE6oZGWEqYp5UUZwx+TYpIGjuSczyCQZbAWaw7V7103R3aZxGHjmYKC9zlUk5O0R1b3/tFtlYcGDDhUv5DHp2E7Oo7I7PaDaaadoA+IvWyOILfKALkk2AFyTck24k8aDOlKUClKUClKUClKUClKUCoWN2vHFozXPIanz5edQNsbWNzHGbW9Jhw/VHfzNUE0dqlls54i2GvvmrbF9KmserS3exv7BXN7Q2hNJ6UjsDvU6L6hWTYiorHWoXPKtWOGOP0xicDeK2tihwrKDDX1NbXwi8q4d9jRFJrU1JNKhDDC9gaibZYxhe0db+yupKtjquTCdAGbITHxstsrHvjPZJ77X760bUMhRI2VDY6FT9o3Iyls6Eb7XO/cKsIIesVCSO0F524b7ajx4VGe8mMa5vlvbtq436WIG7UV7jby1HLGS8ZxplSw+O+o6Jat3UZpG1vY29XKteGbUhtRff8Av51z8bJ1puuydTomHGsnIPC9fSijvrS8x4C1co1siiaM50Yof1SQfO2+rXBdJMQlrtnHJx/2FjVIJTepUD13LZ6Tyxl9x2GD6VIxs6lO++YeZtcVcxyhhdSCOYNx7K4OMA1twmPeBrpqPrLwb9x76tjsv2zZap9O6pWnB4tZEDqbg+zmD31uq7MUpSgUpSgUpSgVw/5RVkLxiMOxGGxj9iaWJkKthgJlEWsrIGYhNL6gG9r9xVfjttJDKqSdlTFNKXJAVFgMQbN+1Bv3Gg4janS6aBZSkyMDMirKVzBgdnx4iKyNIEAZjqwIFje2pYbI9qYpDOVlU9bNNGBlzlHGzBiBJG2axHWRWCgWIaum6QY/BlSmInyZGIIWaSJr9WGZT1TBiOrkDEbrG/fUnB7XwqumFikjzKoCRob2VUDAC2gAQqbcivMXCNsPbI+RQSvIZyyrd4o3kzMRc3WEORa1id1xwvassZ0oRUOVZ825b4XFgXO7+xq6CgbhVDtmbNKF4IL+bfw99c5XkdYztU67QRRumvzOGxep5n6GoGK2kh+3/t8X+DVri30qoxDVmtjXhjfaG+KXm37DFfg1thlT9f8A2+L/AAaziTWp8MVc+Hd7GhcYgH9p/t8X+DUeXHqdAX/YYv8ABqxxOgsKiRb67mPVtOu3y1QEakX05pLHv5CVFv5Xqo25d17xqPG1dBMQVtxqlx0Y3VW4yTj6OEtnk2A1lhOpNxuJB42sRurHDEnEy89frIx3jigApsh+2i6AhwLaag317Qtz9VY7O/8AVSjjbT0dwc3sUUDiPXUL6r5uzxsaNkYkmWx+0QfWQakSxdoms8HgrYmc8FJt4uA331LeIDTearjPHX0cP9xpw2ItUsqCLj+VVUpsd2lSMLif41LLDnlm2a+VtkjtSE61IdK1xx61wz1Kget76ioimxqRm0rqJZRZdF9o5JOrPoybu5gNPWNPVXYV5qGINxvBBHiNRXomCxHWRo/2lB9YrRqv0y7ceXrdSlQsLteN0kkvlSN5UYvZQDCxRySTbLdTrVUU2lU2L6XYZHiXrFfrVkdSrxlRHEPpJSxYDKO650NhobWOz9oRzxrLE4eNxdWU3BHxpbhQSKUpQKo+kfRv5UfzmQGDEwN2cxK4gJ2l1FmVokOtwRcciLylBzMPRFzM80kys79bcJEVUdZh4IOyDIx06i+p1zcLVW7G6LzYfHIQrPCgUFmyqgIwiQGWMLMWMjGNVIaMAKW1vq3cUoFcjjJfppb/AG/cAK66uL2jpiZgftA+RUGpbfS2n3WnEvVeRU2U3qLKLVmbI+xVZwWAueVUmFmqyM/0Z8h669efH5XjUZrk+uvohvbxrQBUgPWnCeH0cMeRHmiOvnVVio++rSdjrVRiGNuNMmnH0h4bFdVIWzEaMpsd99w3HiFG6rCI3JLZka4KsQddBmuOPK3M1WwD6VR3j/lpXQygFdQDYXF+Y3Go2/T5+/GXNkyE+ept36ee4DyrF8Oxraj7tBu+PEV8ZzYgX+OdabPDVrvPCvnw5F7HKedkPdukVh7KhZWU26w/ssL+BVpMpvVbiVsQb8fv1rjKeHu3CZTqfhUYj86+n/jwv4FZtA/6V/2eF/ArRgZeHMVNY6Vl7Xzs8JKjFHzW61936PC/gVl1T/pn/Z4X8CtWGlzSsOVhUx697UvjK0LC/wClf9nhfwK6zo/s6R4FPyqZdWFlXCgABjaw6iuZBrt+jKWwyd+Y+tjVdV8obpJikYLAOhJaeWW4tZxCAO8dXGpv51zmJ6LYl45oc8IiadsQhBlDlvlIxCxvltZTbKSpuNCN1q681xEfS14RMGZWynazgu244WZOqj36LlkOnIC1aGZY4DojlZXIVCY8YsgDyTXfEvAc4eXU2WE33XLbt9W3R7BPDhoopMmaNFTsElSEUKG7QBBNr24X3nfXLzdN8QqtJkiZc2JjVO0rF4cG2KVi5awBKFSLaXBvwq+6J7YkxMTu5RgJGWN0R4xIgVO11cjFlOcuLH7NBd0pSgUpSgUpSgVynSWO2IB+0gv5Eiurrmukj/TKOS+8/wAKnt/lXT/SsKaVBxW6rTLpVXj9xrJW3GqLD7RAmKHiRbzq3km3DxPx7a5qSO8sn+W1TYsWXtfTT1GulNM7ku4ZRrUuO1qq8FA3iO7f5jnVjGhG8HzBrZj6b8ucacSbfHsqpxko99WOJkBHH1eVVGLca6H3fArnKqT0jYDWUefs3+8eur8cK5/Zy/SA8bHwAsdB5j3VeNJwrNn7Ydv9NkE1mKnyvxHD3e+t0WIU3Pwa5vbOKZHUqbEL/wBjoat9mzLNHcaEaW433nxvV8M+xow9S1KxLi1wKpdoP6vb8b6tmiNtb1TbRTQ9166VvnHw+YGftC/OpG0Np5QdbADU8q52OcqTyr5tCUvZRu3nvPAeVZ8p5fO2+F90anLlmPGrmU1R9GTar2UVxklh6QzNrbnXp+AiyxRryVR6gK8slFmB7x769aU6VfT9s2/6fajS7Nib0o0btZtUU9rLlzaj0sul+VSaVdmR5sCjKVygAhtQACMylSQRuNja9R9jbDjwysI7ku2Z2Yi7MFVAbAACyoosAN1WFKBSlKBSlKBSlKBXKbfb+sHuVfvrq65Hbh/rL+Ce6o7v5X0f015tKqsedDVi50qq2i2lZq14+I54L9Ix529lSRECdK0gXY+P3VMiWx9VdT2to/pLwpIFTJHNhw5/dWOHUaaVLmQD4FbJPDbfcVOJLEc9KrpMKd5+PHlV3LIPj47qq8XPewG87hxPx6qnkrcuTyi7PhzSacB91jbzIq6iwXGtWzsH1Y13nefuHdVyo0qF/wBV8rbn/rwodq7E603BtoBbwJP31V4SF8NKtxo1lPfc2B8ifbXXOKr8fhw9geDKR5EX9ley8rrXty9I0kx3cfvqqx4OtX8hXl6vvqs2id/Dv8edaH0veLm3Qa/G6s4Irms5o/3+XP451sw6VDP2+dtix2ILEjkT76v1Glc/sVu03iffXQqdKnUcUDGrpXqOEa8aHmq+4V5jjF0r0nZLXgiP/jT/AIiraftn/I+kulKVoZSlKUClKUClKUClKUCuQ2wh+Uvp9n/iK6+o0mz1Zix3muM8flOKa8/jeuTmU2ql2kp5V6IdmJyrS+w4zvFS/VVv3TnHlWHiYsdONTViPEcDXoq9HYhwr62wIzwp+qu9f5ExvXFYVdBUmd9PV8e+usXo/GK2LsWMcKvOyNN/Ox+o8+fCu/oqR3n7hx86lYPYwS7HU8+JruhstOVfW2Yhqdwt9s+f5dzcFITmGnGrBUNq6n5lj5Vs+bE5VzNdSu6VxroeVaih5V23zWnKvnzUnKn6qTdHBzYIHh93tFVWNwjDhcd/HuJr1A7ITlWt9gxneKTDKeqrj+XcXjeKhY30NbosMbbjXrJ6MQ/ZonRmIcKXXaZfk/L28o2LGwYmx3mukiU8q7SPo1Eu4VvGxY+VeXVanjukcDNAeVd7sBr4aH/Ao9QtWR2PHyrbC8afRhlBUXy3FwpJGa3K+l67ww+Ptxt2TOJNKg47bcMMkMUjhXxDMsQP12VS5HdoOPEgbyKkYjGxx2zuqX3ZmC3tvtc1VBupWEcysuZWBU7iCCD4EV9Mgte4tprfTXdr50GVKxdwBckAczoKyoFKUoFKUoFKUoFKUoFKUoFKUoFKUoFKUoFKUoFKUoFKUoFKUoFeczdG52xMpRJiI3WzvIR1wd1MhzC1lAYmy/Z8q9Gr5U88Jn7c5Y9cJitgPj4J5I2Ck6YRmvmj+SyM0Ei6aBpQSTxTLWiDpRDisZs6ViqsuHxfWq4t1MjiAFGLaA5kkA55a9DpXcnHTzuOXPjMXDhR9HiPk90F0VgokOLxCdmyq6dVFnHpNr9W9EeP5LJsvEixSaGFEJJMmGeaNoij2F8sZKX4GK9eiUr0eYbfOIlwEkM4YnBNGsjkEDEyCePqJB9odSRI3AO4+ya9IweMSVA8bBlN7EbjYlT7Qa30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a:picLocks noChangeAspect="1"/>
          </p:cNvPicPr>
          <p:nvPr/>
        </p:nvPicPr>
        <p:blipFill>
          <a:blip r:embed="rId2"/>
          <a:stretch>
            <a:fillRect/>
          </a:stretch>
        </p:blipFill>
        <p:spPr>
          <a:xfrm>
            <a:off x="126028" y="2336955"/>
            <a:ext cx="2713588" cy="2173033"/>
          </a:xfrm>
          <a:prstGeom prst="rect">
            <a:avLst/>
          </a:prstGeom>
        </p:spPr>
      </p:pic>
      <p:pic>
        <p:nvPicPr>
          <p:cNvPr id="5124" name="Picture 4" descr="http://www.adam-rouilly.co.uk/thumbnail.aspx?img=~/userfiles/Charts%202011/C9859PL.jpg&amp;size=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85171"/>
            <a:ext cx="3276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activhealth.com/adam/bodyGuide/reftext/images/170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648200"/>
            <a:ext cx="2590800" cy="207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5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706562"/>
          </a:xfrm>
        </p:spPr>
        <p:txBody>
          <a:bodyPr>
            <a:normAutofit/>
          </a:bodyPr>
          <a:lstStyle/>
          <a:p>
            <a:r>
              <a:rPr lang="en-US" u="sng" dirty="0" smtClean="0"/>
              <a:t>11 Body Systems</a:t>
            </a:r>
            <a:br>
              <a:rPr lang="en-US" u="sng" dirty="0" smtClean="0"/>
            </a:br>
            <a:r>
              <a:rPr lang="en-US" sz="2800" u="sng" dirty="0" smtClean="0"/>
              <a:t>(see pg. 8-12)</a:t>
            </a:r>
            <a:endParaRPr lang="en-US" sz="2800" dirty="0"/>
          </a:p>
        </p:txBody>
      </p:sp>
      <p:sp>
        <p:nvSpPr>
          <p:cNvPr id="13" name="TextBox 12"/>
          <p:cNvSpPr txBox="1"/>
          <p:nvPr/>
        </p:nvSpPr>
        <p:spPr>
          <a:xfrm>
            <a:off x="3505200" y="2209800"/>
            <a:ext cx="3733800" cy="584775"/>
          </a:xfrm>
          <a:prstGeom prst="rect">
            <a:avLst/>
          </a:prstGeom>
          <a:noFill/>
        </p:spPr>
        <p:txBody>
          <a:bodyPr wrap="square" rtlCol="0">
            <a:spAutoFit/>
          </a:bodyPr>
          <a:lstStyle/>
          <a:p>
            <a:r>
              <a:rPr lang="en-US" sz="3200" dirty="0" smtClean="0">
                <a:solidFill>
                  <a:prstClr val="white"/>
                </a:solidFill>
              </a:rPr>
              <a:t>Reproductive</a:t>
            </a:r>
            <a:endParaRPr lang="en-US" sz="3200" dirty="0">
              <a:solidFill>
                <a:prstClr val="white"/>
              </a:solidFill>
            </a:endParaRPr>
          </a:p>
        </p:txBody>
      </p:sp>
      <p:sp>
        <p:nvSpPr>
          <p:cNvPr id="19" name="TextBox 18"/>
          <p:cNvSpPr txBox="1"/>
          <p:nvPr/>
        </p:nvSpPr>
        <p:spPr>
          <a:xfrm>
            <a:off x="609600" y="1534886"/>
            <a:ext cx="3733800" cy="523220"/>
          </a:xfrm>
          <a:prstGeom prst="rect">
            <a:avLst/>
          </a:prstGeom>
          <a:noFill/>
        </p:spPr>
        <p:txBody>
          <a:bodyPr wrap="square" rtlCol="0">
            <a:spAutoFit/>
          </a:bodyPr>
          <a:lstStyle/>
          <a:p>
            <a:r>
              <a:rPr lang="en-US" sz="2800" b="1" u="sng" dirty="0" smtClean="0">
                <a:solidFill>
                  <a:srgbClr val="FFFF00"/>
                </a:solidFill>
              </a:rPr>
              <a:t>Reproduction:</a:t>
            </a:r>
            <a:endParaRPr lang="en-US" sz="2800" b="1" u="sng" dirty="0">
              <a:solidFill>
                <a:srgbClr val="FFFF00"/>
              </a:solidFill>
            </a:endParaRPr>
          </a:p>
        </p:txBody>
      </p:sp>
      <p:pic>
        <p:nvPicPr>
          <p:cNvPr id="6146" name="Picture 2" descr="image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2514600" cy="321237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dr282zn36sxxg.cloudfront.net/datastreams/f-d%3A2452c6d6634f15f5cc65c6ac60ecbe7121530c2a3146e6b27063b554%2BIMAGE%2BIMAG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475" y="2895600"/>
            <a:ext cx="48006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83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cupunctureproducts.com/anatomycharts/Hand10.jpg"/>
          <p:cNvPicPr>
            <a:picLocks noChangeAspect="1" noChangeArrowheads="1"/>
          </p:cNvPicPr>
          <p:nvPr/>
        </p:nvPicPr>
        <p:blipFill>
          <a:blip r:embed="rId2" cstate="print"/>
          <a:srcRect/>
          <a:stretch>
            <a:fillRect/>
          </a:stretch>
        </p:blipFill>
        <p:spPr bwMode="auto">
          <a:xfrm>
            <a:off x="838200" y="1447800"/>
            <a:ext cx="7548189" cy="4734611"/>
          </a:xfrm>
          <a:prstGeom prst="rect">
            <a:avLst/>
          </a:prstGeom>
          <a:noFill/>
        </p:spPr>
      </p:pic>
      <p:sp>
        <p:nvSpPr>
          <p:cNvPr id="2" name="Title 1"/>
          <p:cNvSpPr>
            <a:spLocks noGrp="1"/>
          </p:cNvSpPr>
          <p:nvPr>
            <p:ph type="title"/>
          </p:nvPr>
        </p:nvSpPr>
        <p:spPr>
          <a:xfrm>
            <a:off x="457200" y="274638"/>
            <a:ext cx="8229600" cy="1630362"/>
          </a:xfrm>
          <a:solidFill>
            <a:schemeClr val="bg1"/>
          </a:solidFill>
        </p:spPr>
        <p:txBody>
          <a:bodyPr>
            <a:normAutofit/>
          </a:bodyPr>
          <a:lstStyle/>
          <a:p>
            <a:r>
              <a:rPr lang="en-US" sz="4900" dirty="0" smtClean="0"/>
              <a:t>A. </a:t>
            </a:r>
            <a:r>
              <a:rPr lang="en-US" sz="4900" b="1" u="sng" dirty="0" smtClean="0"/>
              <a:t>Anatomy-</a:t>
            </a:r>
            <a:r>
              <a:rPr lang="en-US" sz="4900" dirty="0" smtClean="0"/>
              <a:t>  </a:t>
            </a:r>
            <a:r>
              <a:rPr lang="en-US" sz="4900" dirty="0"/>
              <a:t>study of the </a:t>
            </a:r>
            <a:r>
              <a:rPr lang="en-US" sz="4900" dirty="0" smtClean="0"/>
              <a:t>structures </a:t>
            </a:r>
            <a:r>
              <a:rPr lang="en-US" sz="4900" dirty="0"/>
              <a:t>of an </a:t>
            </a:r>
            <a:r>
              <a:rPr lang="en-US" sz="4900" dirty="0" smtClean="0"/>
              <a:t>organism</a:t>
            </a:r>
            <a:endParaRPr lang="en-US" dirty="0"/>
          </a:p>
        </p:txBody>
      </p:sp>
      <p:sp>
        <p:nvSpPr>
          <p:cNvPr id="3" name="Content Placeholder 2"/>
          <p:cNvSpPr>
            <a:spLocks noGrp="1"/>
          </p:cNvSpPr>
          <p:nvPr>
            <p:ph idx="1"/>
          </p:nvPr>
        </p:nvSpPr>
        <p:spPr>
          <a:xfrm>
            <a:off x="381000" y="5943601"/>
            <a:ext cx="8229600" cy="914400"/>
          </a:xfrm>
        </p:spPr>
        <p:txBody>
          <a:bodyPr>
            <a:normAutofit/>
          </a:bodyPr>
          <a:lstStyle/>
          <a:p>
            <a:pPr algn="ctr">
              <a:buNone/>
            </a:pPr>
            <a:r>
              <a:rPr lang="en-US" sz="3600" dirty="0" smtClean="0"/>
              <a:t>-Examples of 4 subcategories: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illhfs\Teachers$\petereri\My Pictures\Human Bio\ch 1\gross anatomy.jpg"/>
          <p:cNvPicPr>
            <a:picLocks noGrp="1" noChangeAspect="1" noChangeArrowheads="1"/>
          </p:cNvPicPr>
          <p:nvPr>
            <p:ph idx="1"/>
          </p:nvPr>
        </p:nvPicPr>
        <p:blipFill>
          <a:blip r:embed="rId2" cstate="print"/>
          <a:srcRect/>
          <a:stretch>
            <a:fillRect/>
          </a:stretch>
        </p:blipFill>
        <p:spPr bwMode="auto">
          <a:xfrm>
            <a:off x="173651" y="296100"/>
            <a:ext cx="8665549" cy="6058663"/>
          </a:xfrm>
          <a:prstGeom prst="rect">
            <a:avLst/>
          </a:prstGeom>
          <a:noFill/>
        </p:spPr>
      </p:pic>
      <p:sp>
        <p:nvSpPr>
          <p:cNvPr id="2" name="Title 1"/>
          <p:cNvSpPr>
            <a:spLocks noGrp="1"/>
          </p:cNvSpPr>
          <p:nvPr>
            <p:ph type="title"/>
          </p:nvPr>
        </p:nvSpPr>
        <p:spPr>
          <a:xfrm>
            <a:off x="228600" y="457200"/>
            <a:ext cx="8610600" cy="1600200"/>
          </a:xfrm>
        </p:spPr>
        <p:txBody>
          <a:bodyPr>
            <a:normAutofit fontScale="90000"/>
          </a:bodyPr>
          <a:lstStyle/>
          <a:p>
            <a:r>
              <a:rPr lang="en-US" dirty="0" smtClean="0"/>
              <a:t>1. </a:t>
            </a:r>
            <a:r>
              <a:rPr lang="en-US" i="1" u="sng" dirty="0" smtClean="0"/>
              <a:t>Gross</a:t>
            </a:r>
            <a:r>
              <a:rPr lang="en-US" dirty="0" smtClean="0"/>
              <a:t> </a:t>
            </a:r>
            <a:r>
              <a:rPr lang="en-US" dirty="0"/>
              <a:t>anatomy- large, what you can </a:t>
            </a:r>
            <a:r>
              <a:rPr lang="en-US" dirty="0" smtClean="0"/>
              <a:t>  </a:t>
            </a:r>
            <a:br>
              <a:rPr lang="en-US" dirty="0" smtClean="0"/>
            </a:br>
            <a:r>
              <a:rPr lang="en-US" dirty="0" smtClean="0"/>
              <a:t>    see</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illhfs\Teachers$\petereri\My Pictures\Human Bio\ch 1\cyto.jpg"/>
          <p:cNvPicPr>
            <a:picLocks noGrp="1" noChangeAspect="1" noChangeArrowheads="1"/>
          </p:cNvPicPr>
          <p:nvPr>
            <p:ph idx="1"/>
          </p:nvPr>
        </p:nvPicPr>
        <p:blipFill>
          <a:blip r:embed="rId2" cstate="print"/>
          <a:srcRect/>
          <a:stretch>
            <a:fillRect/>
          </a:stretch>
        </p:blipFill>
        <p:spPr bwMode="auto">
          <a:xfrm>
            <a:off x="4648200" y="609600"/>
            <a:ext cx="3810000" cy="3048000"/>
          </a:xfrm>
          <a:prstGeom prst="rect">
            <a:avLst/>
          </a:prstGeom>
          <a:noFill/>
        </p:spPr>
      </p:pic>
      <p:sp>
        <p:nvSpPr>
          <p:cNvPr id="2" name="Title 1"/>
          <p:cNvSpPr>
            <a:spLocks noGrp="1"/>
          </p:cNvSpPr>
          <p:nvPr>
            <p:ph type="title"/>
          </p:nvPr>
        </p:nvSpPr>
        <p:spPr/>
        <p:txBody>
          <a:bodyPr>
            <a:normAutofit fontScale="90000"/>
          </a:bodyPr>
          <a:lstStyle/>
          <a:p>
            <a:r>
              <a:rPr lang="en-US" i="1" dirty="0" smtClean="0"/>
              <a:t>2. </a:t>
            </a:r>
            <a:r>
              <a:rPr lang="en-US" i="1" u="sng" dirty="0" smtClean="0"/>
              <a:t>Microscopic</a:t>
            </a:r>
            <a:r>
              <a:rPr lang="en-US" dirty="0" smtClean="0"/>
              <a:t> </a:t>
            </a:r>
            <a:r>
              <a:rPr lang="en-US" dirty="0"/>
              <a:t>anatomy - tiny</a:t>
            </a:r>
            <a:br>
              <a:rPr lang="en-US" dirty="0"/>
            </a:br>
            <a:endParaRPr lang="en-US" dirty="0"/>
          </a:p>
        </p:txBody>
      </p:sp>
      <p:sp>
        <p:nvSpPr>
          <p:cNvPr id="6" name="Rectangle 5"/>
          <p:cNvSpPr/>
          <p:nvPr/>
        </p:nvSpPr>
        <p:spPr>
          <a:xfrm>
            <a:off x="838200" y="1600200"/>
            <a:ext cx="3657600" cy="1077218"/>
          </a:xfrm>
          <a:prstGeom prst="rect">
            <a:avLst/>
          </a:prstGeom>
        </p:spPr>
        <p:txBody>
          <a:bodyPr wrap="square">
            <a:spAutoFit/>
          </a:bodyPr>
          <a:lstStyle/>
          <a:p>
            <a:r>
              <a:rPr lang="en-US" sz="3200" i="1" dirty="0" smtClean="0"/>
              <a:t>Cytology= </a:t>
            </a:r>
            <a:r>
              <a:rPr lang="en-US" sz="3200" dirty="0" smtClean="0"/>
              <a:t> study 		of cells</a:t>
            </a:r>
            <a:endParaRPr lang="en-US" sz="3200" dirty="0"/>
          </a:p>
        </p:txBody>
      </p:sp>
      <p:cxnSp>
        <p:nvCxnSpPr>
          <p:cNvPr id="8" name="Straight Connector 7"/>
          <p:cNvCxnSpPr/>
          <p:nvPr/>
        </p:nvCxnSpPr>
        <p:spPr>
          <a:xfrm>
            <a:off x="838200" y="3352800"/>
            <a:ext cx="75438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6389" name="Picture 5" descr="\\hillhfs\Teachers$\petereri\My Pictures\Human Bio\ch 1\histology.gif"/>
          <p:cNvPicPr>
            <a:picLocks noChangeAspect="1" noChangeArrowheads="1"/>
          </p:cNvPicPr>
          <p:nvPr/>
        </p:nvPicPr>
        <p:blipFill>
          <a:blip r:embed="rId3" cstate="print"/>
          <a:srcRect/>
          <a:stretch>
            <a:fillRect/>
          </a:stretch>
        </p:blipFill>
        <p:spPr bwMode="auto">
          <a:xfrm>
            <a:off x="6477000" y="3429000"/>
            <a:ext cx="2509149" cy="3200400"/>
          </a:xfrm>
          <a:prstGeom prst="rect">
            <a:avLst/>
          </a:prstGeom>
          <a:noFill/>
        </p:spPr>
      </p:pic>
      <p:pic>
        <p:nvPicPr>
          <p:cNvPr id="16391" name="Picture 7" descr="http://faculty.une.edu/com/abell/histo/primfollw.jpg"/>
          <p:cNvPicPr>
            <a:picLocks noChangeAspect="1" noChangeArrowheads="1"/>
          </p:cNvPicPr>
          <p:nvPr/>
        </p:nvPicPr>
        <p:blipFill>
          <a:blip r:embed="rId4" cstate="print"/>
          <a:srcRect/>
          <a:stretch>
            <a:fillRect/>
          </a:stretch>
        </p:blipFill>
        <p:spPr bwMode="auto">
          <a:xfrm>
            <a:off x="2514600" y="3581400"/>
            <a:ext cx="3911600" cy="2933700"/>
          </a:xfrm>
          <a:prstGeom prst="rect">
            <a:avLst/>
          </a:prstGeom>
          <a:noFill/>
        </p:spPr>
      </p:pic>
      <p:sp>
        <p:nvSpPr>
          <p:cNvPr id="12" name="Rectangle 11"/>
          <p:cNvSpPr/>
          <p:nvPr/>
        </p:nvSpPr>
        <p:spPr>
          <a:xfrm>
            <a:off x="228600" y="4267200"/>
            <a:ext cx="2169695" cy="1077218"/>
          </a:xfrm>
          <a:prstGeom prst="rect">
            <a:avLst/>
          </a:prstGeom>
        </p:spPr>
        <p:txBody>
          <a:bodyPr wrap="square">
            <a:spAutoFit/>
          </a:bodyPr>
          <a:lstStyle/>
          <a:p>
            <a:r>
              <a:rPr lang="en-US" sz="3200" i="1" dirty="0" smtClean="0"/>
              <a:t>Histology=</a:t>
            </a:r>
            <a:r>
              <a:rPr lang="en-US" sz="3200" dirty="0" smtClean="0"/>
              <a:t>    </a:t>
            </a:r>
          </a:p>
          <a:p>
            <a:r>
              <a:rPr lang="en-US" sz="3200" dirty="0"/>
              <a:t> </a:t>
            </a:r>
            <a:r>
              <a:rPr lang="en-US" sz="3200" dirty="0" smtClean="0"/>
              <a:t>        tissues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3. </a:t>
            </a:r>
            <a:r>
              <a:rPr lang="en-US" i="1" u="sng" dirty="0" smtClean="0"/>
              <a:t>Developmental</a:t>
            </a:r>
            <a:r>
              <a:rPr lang="en-US" dirty="0" smtClean="0"/>
              <a:t> Anatomy</a:t>
            </a:r>
            <a:endParaRPr lang="en-US" dirty="0"/>
          </a:p>
        </p:txBody>
      </p:sp>
      <p:pic>
        <p:nvPicPr>
          <p:cNvPr id="18434" name="Picture 2" descr="\\hillhfs\Teachers$\petereri\My Pictures\Human Bio\ch 1\developmental anatomy.jpg"/>
          <p:cNvPicPr>
            <a:picLocks noGrp="1" noChangeAspect="1" noChangeArrowheads="1"/>
          </p:cNvPicPr>
          <p:nvPr>
            <p:ph idx="1"/>
          </p:nvPr>
        </p:nvPicPr>
        <p:blipFill>
          <a:blip r:embed="rId2" cstate="print"/>
          <a:srcRect/>
          <a:stretch>
            <a:fillRect/>
          </a:stretch>
        </p:blipFill>
        <p:spPr bwMode="auto">
          <a:xfrm>
            <a:off x="1219200" y="1600200"/>
            <a:ext cx="6781800" cy="5086350"/>
          </a:xfrm>
          <a:prstGeom prst="rect">
            <a:avLst/>
          </a:prstGeom>
          <a:noFill/>
        </p:spPr>
      </p:pic>
      <p:sp>
        <p:nvSpPr>
          <p:cNvPr id="5" name="Rectangle 4"/>
          <p:cNvSpPr/>
          <p:nvPr/>
        </p:nvSpPr>
        <p:spPr>
          <a:xfrm>
            <a:off x="1905000" y="838200"/>
            <a:ext cx="6629400" cy="584775"/>
          </a:xfrm>
          <a:prstGeom prst="rect">
            <a:avLst/>
          </a:prstGeom>
        </p:spPr>
        <p:txBody>
          <a:bodyPr wrap="square">
            <a:spAutoFit/>
          </a:bodyPr>
          <a:lstStyle/>
          <a:p>
            <a:r>
              <a:rPr lang="en-US" sz="3200" dirty="0" smtClean="0"/>
              <a:t>-structure </a:t>
            </a:r>
            <a:r>
              <a:rPr lang="en-US" sz="3200" dirty="0"/>
              <a:t>of an </a:t>
            </a:r>
            <a:r>
              <a:rPr lang="en-US" sz="3200" dirty="0" smtClean="0"/>
              <a:t>embryo (embryology)</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a:t>
            </a:r>
            <a:r>
              <a:rPr lang="en-US" i="1" u="sng" dirty="0" smtClean="0"/>
              <a:t>Pathological</a:t>
            </a:r>
            <a:r>
              <a:rPr lang="en-US" dirty="0" smtClean="0"/>
              <a:t> </a:t>
            </a:r>
            <a:r>
              <a:rPr lang="en-US" dirty="0"/>
              <a:t>anatomy- </a:t>
            </a:r>
            <a:r>
              <a:rPr lang="en-US" dirty="0" smtClean="0"/>
              <a:t/>
            </a:r>
            <a:br>
              <a:rPr lang="en-US" dirty="0" smtClean="0"/>
            </a:br>
            <a:r>
              <a:rPr lang="en-US" sz="3600" dirty="0" smtClean="0"/>
              <a:t>diseased </a:t>
            </a:r>
            <a:r>
              <a:rPr lang="en-US" sz="3600" dirty="0"/>
              <a:t>structures</a:t>
            </a:r>
            <a:r>
              <a:rPr lang="en-US" dirty="0"/>
              <a:t/>
            </a:r>
            <a:br>
              <a:rPr lang="en-US" dirty="0"/>
            </a:br>
            <a:endParaRPr lang="en-US" dirty="0"/>
          </a:p>
        </p:txBody>
      </p:sp>
      <p:pic>
        <p:nvPicPr>
          <p:cNvPr id="19458" name="Picture 2" descr="http://www.pkdcure.org/Portals/0/files/images/12523.jpg"/>
          <p:cNvPicPr>
            <a:picLocks noChangeAspect="1" noChangeArrowheads="1"/>
          </p:cNvPicPr>
          <p:nvPr/>
        </p:nvPicPr>
        <p:blipFill>
          <a:blip r:embed="rId2" cstate="print"/>
          <a:srcRect/>
          <a:stretch>
            <a:fillRect/>
          </a:stretch>
        </p:blipFill>
        <p:spPr bwMode="auto">
          <a:xfrm>
            <a:off x="1447800" y="1219200"/>
            <a:ext cx="5610225" cy="5334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dartmouth.edu/~yehlab/Far_Side002.jpg"/>
          <p:cNvPicPr>
            <a:picLocks noChangeAspect="1" noChangeArrowheads="1"/>
          </p:cNvPicPr>
          <p:nvPr/>
        </p:nvPicPr>
        <p:blipFill>
          <a:blip r:embed="rId2" cstate="print"/>
          <a:srcRect/>
          <a:stretch>
            <a:fillRect/>
          </a:stretch>
        </p:blipFill>
        <p:spPr bwMode="auto">
          <a:xfrm>
            <a:off x="685800" y="762000"/>
            <a:ext cx="4724400" cy="5854147"/>
          </a:xfrm>
          <a:prstGeom prst="rect">
            <a:avLst/>
          </a:prstGeom>
          <a:noFill/>
        </p:spPr>
      </p:pic>
      <p:sp>
        <p:nvSpPr>
          <p:cNvPr id="2" name="Title 1"/>
          <p:cNvSpPr>
            <a:spLocks noGrp="1"/>
          </p:cNvSpPr>
          <p:nvPr>
            <p:ph type="title"/>
          </p:nvPr>
        </p:nvSpPr>
        <p:spPr>
          <a:xfrm>
            <a:off x="457200" y="381000"/>
            <a:ext cx="8458200" cy="1143000"/>
          </a:xfrm>
        </p:spPr>
        <p:txBody>
          <a:bodyPr>
            <a:normAutofit fontScale="90000"/>
          </a:bodyPr>
          <a:lstStyle/>
          <a:p>
            <a:r>
              <a:rPr lang="en-US" sz="4800" dirty="0" smtClean="0"/>
              <a:t>B. </a:t>
            </a:r>
            <a:r>
              <a:rPr lang="en-US" b="1" u="sng" dirty="0" smtClean="0"/>
              <a:t>Physiology-</a:t>
            </a:r>
            <a:r>
              <a:rPr lang="en-US" dirty="0" smtClean="0"/>
              <a:t>  </a:t>
            </a:r>
            <a:r>
              <a:rPr lang="en-US" dirty="0"/>
              <a:t>study of the </a:t>
            </a:r>
            <a:r>
              <a:rPr lang="en-US" dirty="0" smtClean="0"/>
              <a:t>functions    </a:t>
            </a:r>
            <a:br>
              <a:rPr lang="en-US" dirty="0" smtClean="0"/>
            </a:br>
            <a:r>
              <a:rPr lang="en-US" dirty="0"/>
              <a:t> </a:t>
            </a:r>
            <a:r>
              <a:rPr lang="en-US" dirty="0" smtClean="0"/>
              <a:t>                                          of an </a:t>
            </a:r>
            <a:r>
              <a:rPr lang="en-US" dirty="0"/>
              <a:t>organism</a:t>
            </a:r>
            <a:br>
              <a:rPr lang="en-US" dirty="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2133600"/>
          </a:xfrm>
        </p:spPr>
        <p:txBody>
          <a:bodyPr>
            <a:normAutofit/>
          </a:bodyPr>
          <a:lstStyle/>
          <a:p>
            <a:r>
              <a:rPr lang="en-US" dirty="0" smtClean="0"/>
              <a:t>Virtually all processes in the body occur in order to maintain </a:t>
            </a:r>
            <a:r>
              <a:rPr lang="en-US" i="1" u="sng" dirty="0" smtClean="0"/>
              <a:t>Homeostasis</a:t>
            </a:r>
            <a:endParaRPr lang="en-US" u="sng" dirty="0"/>
          </a:p>
        </p:txBody>
      </p:sp>
      <p:sp>
        <p:nvSpPr>
          <p:cNvPr id="3" name="Content Placeholder 2"/>
          <p:cNvSpPr>
            <a:spLocks noGrp="1"/>
          </p:cNvSpPr>
          <p:nvPr>
            <p:ph idx="1"/>
          </p:nvPr>
        </p:nvSpPr>
        <p:spPr>
          <a:xfrm>
            <a:off x="457200" y="2209800"/>
            <a:ext cx="8229600" cy="3916363"/>
          </a:xfrm>
        </p:spPr>
        <p:txBody>
          <a:bodyPr/>
          <a:lstStyle/>
          <a:p>
            <a:r>
              <a:rPr lang="en-US" dirty="0" smtClean="0"/>
              <a:t>What is Homeostasis?</a:t>
            </a:r>
            <a:endParaRPr lang="en-US" dirty="0"/>
          </a:p>
        </p:txBody>
      </p:sp>
      <p:pic>
        <p:nvPicPr>
          <p:cNvPr id="23554" name="Picture 2" descr="http://www.bio.miami.edu/~cmallery/150/physiol/c40x9homeostasis-control.jpg"/>
          <p:cNvPicPr>
            <a:picLocks noChangeAspect="1" noChangeArrowheads="1"/>
          </p:cNvPicPr>
          <p:nvPr/>
        </p:nvPicPr>
        <p:blipFill>
          <a:blip r:embed="rId2" cstate="print"/>
          <a:srcRect/>
          <a:stretch>
            <a:fillRect/>
          </a:stretch>
        </p:blipFill>
        <p:spPr bwMode="auto">
          <a:xfrm>
            <a:off x="2209800" y="2809875"/>
            <a:ext cx="4600575" cy="4048125"/>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12663</TotalTime>
  <Words>431</Words>
  <Application>Microsoft Office PowerPoint</Application>
  <PresentationFormat>On-screen Show (4:3)</PresentationFormat>
  <Paragraphs>84</Paragraphs>
  <Slides>21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Book Antiqua</vt:lpstr>
      <vt:lpstr>Calibri</vt:lpstr>
      <vt:lpstr>Copperplate Gothic Light</vt:lpstr>
      <vt:lpstr>Lucida Sans</vt:lpstr>
      <vt:lpstr>Times New Roman</vt:lpstr>
      <vt:lpstr>Wingdings</vt:lpstr>
      <vt:lpstr>Wingdings 2</vt:lpstr>
      <vt:lpstr>Wingdings 3</vt:lpstr>
      <vt:lpstr>Office Theme</vt:lpstr>
      <vt:lpstr>Apex</vt:lpstr>
      <vt:lpstr>Ch. 1 – Characteristics of Life &amp; Organization of the Human Body</vt:lpstr>
      <vt:lpstr>What is the difference between Anatomy and Physiology?</vt:lpstr>
      <vt:lpstr>A. Anatomy-  study of the structures of an organism</vt:lpstr>
      <vt:lpstr>1. Gross anatomy- large, what you can        see </vt:lpstr>
      <vt:lpstr>2. Microscopic anatomy - tiny </vt:lpstr>
      <vt:lpstr>3. Developmental Anatomy</vt:lpstr>
      <vt:lpstr>4. Pathological anatomy-  diseased structures </vt:lpstr>
      <vt:lpstr>B. Physiology-  study of the functions                                                of an organism </vt:lpstr>
      <vt:lpstr>Virtually all processes in the body occur in order to maintain Homeostasis</vt:lpstr>
      <vt:lpstr>Homeostasis-  an organism’s maintenance of a relatively constant internal state within set ranges.</vt:lpstr>
      <vt:lpstr>Homeostatic control mechanisms-  </vt:lpstr>
      <vt:lpstr>PowerPoint Presentation</vt:lpstr>
      <vt:lpstr>NEGATIVE feedback loop-</vt:lpstr>
      <vt:lpstr>POSITIVE feedback loop-</vt:lpstr>
      <vt:lpstr>What are the levels of organization in the human body?</vt:lpstr>
      <vt:lpstr>11 Body Systems (see pg. 8-12)</vt:lpstr>
      <vt:lpstr>11 Body Systems (see pg. 8-12)</vt:lpstr>
      <vt:lpstr>11 Body Systems (see pg. 8-12)</vt:lpstr>
      <vt:lpstr>11 Body Systems (see pg. 8-12)</vt:lpstr>
      <vt:lpstr>11 Body Systems (see pg. 8-12)</vt:lpstr>
      <vt:lpstr>11 Body Systems (see pg. 8-12)</vt:lpstr>
    </vt:vector>
  </TitlesOfParts>
  <Company>Hillsboro School Distreict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 – Characteristics of Life &amp; Organization of the Human Body</dc:title>
  <dc:creator>profile</dc:creator>
  <cp:lastModifiedBy>Peterson, Eric</cp:lastModifiedBy>
  <cp:revision>438</cp:revision>
  <cp:lastPrinted>2012-09-06T17:39:07Z</cp:lastPrinted>
  <dcterms:created xsi:type="dcterms:W3CDTF">2009-09-09T23:07:24Z</dcterms:created>
  <dcterms:modified xsi:type="dcterms:W3CDTF">2014-09-05T20:57:48Z</dcterms:modified>
</cp:coreProperties>
</file>